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Geist"/>
      <p:regular r:id="rId27"/>
    </p:embeddedFont>
    <p:embeddedFont>
      <p:font typeface="Geist"/>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021-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6.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svg"/><Relationship Id="rId9" Type="http://schemas.openxmlformats.org/officeDocument/2006/relationships/slideLayout" Target="../slideLayouts/slideLayout17.xml"/><Relationship Id="rId10"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svg"/><Relationship Id="rId3" Type="http://schemas.openxmlformats.org/officeDocument/2006/relationships/image" Target="../media/image-17-3.png"/><Relationship Id="rId4" Type="http://schemas.openxmlformats.org/officeDocument/2006/relationships/image" Target="../media/image-17-4.svg"/><Relationship Id="rId5" Type="http://schemas.openxmlformats.org/officeDocument/2006/relationships/image" Target="../media/image-17-5.png"/><Relationship Id="rId6" Type="http://schemas.openxmlformats.org/officeDocument/2006/relationships/image" Target="../media/image-17-6.svg"/><Relationship Id="rId7" Type="http://schemas.openxmlformats.org/officeDocument/2006/relationships/slideLayout" Target="../slideLayouts/slideLayout18.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slideLayout" Target="../slideLayouts/slideLayout20.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svg"/><Relationship Id="rId13" Type="http://schemas.openxmlformats.org/officeDocument/2006/relationships/slideLayout" Target="../slideLayouts/slideLayout8.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3028355"/>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Kaika AI: Building a Purpose-Driven Mental Health Future</a:t>
            </a:r>
            <a:endParaRPr lang="en-US" sz="3900" dirty="0"/>
          </a:p>
        </p:txBody>
      </p:sp>
      <p:sp>
        <p:nvSpPr>
          <p:cNvPr id="4" name="Text 1"/>
          <p:cNvSpPr/>
          <p:nvPr/>
        </p:nvSpPr>
        <p:spPr>
          <a:xfrm>
            <a:off x="793790" y="4566166"/>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A conversation about meaning, reflection, and collaborative innovation in mental wellness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89873"/>
            <a:ext cx="9882545"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Current Stage: Building the Foundation</a:t>
            </a:r>
            <a:endParaRPr lang="en-US" sz="3900" dirty="0"/>
          </a:p>
        </p:txBody>
      </p:sp>
      <p:sp>
        <p:nvSpPr>
          <p:cNvPr id="3" name="Text 1"/>
          <p:cNvSpPr/>
          <p:nvPr/>
        </p:nvSpPr>
        <p:spPr>
          <a:xfrm>
            <a:off x="793790" y="190678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Kaika AI is in its early foundation stage—and that's exactly where we should be. This isn't a race to market; it's a deliberate, thoughtful process of building something that truly matters.</a:t>
            </a:r>
            <a:endParaRPr lang="en-US" sz="1550" dirty="0"/>
          </a:p>
        </p:txBody>
      </p:sp>
      <p:sp>
        <p:nvSpPr>
          <p:cNvPr id="4" name="Shape 2"/>
          <p:cNvSpPr/>
          <p:nvPr/>
        </p:nvSpPr>
        <p:spPr>
          <a:xfrm>
            <a:off x="793790" y="4623197"/>
            <a:ext cx="13042821" cy="22860"/>
          </a:xfrm>
          <a:prstGeom prst="roundRect">
            <a:avLst>
              <a:gd name="adj" fmla="val 781396"/>
            </a:avLst>
          </a:prstGeom>
          <a:solidFill>
            <a:srgbClr val="B7D5CA"/>
          </a:solidFill>
          <a:ln/>
        </p:spPr>
      </p:sp>
      <p:sp>
        <p:nvSpPr>
          <p:cNvPr id="5" name="Shape 3"/>
          <p:cNvSpPr/>
          <p:nvPr/>
        </p:nvSpPr>
        <p:spPr>
          <a:xfrm>
            <a:off x="3316486" y="4027884"/>
            <a:ext cx="22860" cy="595313"/>
          </a:xfrm>
          <a:prstGeom prst="roundRect">
            <a:avLst>
              <a:gd name="adj" fmla="val 781396"/>
            </a:avLst>
          </a:prstGeom>
          <a:solidFill>
            <a:srgbClr val="B7D5CA"/>
          </a:solidFill>
          <a:ln/>
        </p:spPr>
      </p:sp>
      <p:sp>
        <p:nvSpPr>
          <p:cNvPr id="6" name="Shape 4"/>
          <p:cNvSpPr/>
          <p:nvPr/>
        </p:nvSpPr>
        <p:spPr>
          <a:xfrm>
            <a:off x="3104674" y="4399955"/>
            <a:ext cx="446484" cy="446484"/>
          </a:xfrm>
          <a:prstGeom prst="roundRect">
            <a:avLst>
              <a:gd name="adj" fmla="val 40008"/>
            </a:avLst>
          </a:prstGeom>
          <a:solidFill>
            <a:srgbClr val="D1EFE4"/>
          </a:solidFill>
          <a:ln w="7620">
            <a:solidFill>
              <a:srgbClr val="B7D5CA"/>
            </a:solidFill>
            <a:prstDash val="solid"/>
          </a:ln>
        </p:spPr>
      </p:sp>
      <p:sp>
        <p:nvSpPr>
          <p:cNvPr id="7" name="Text 5"/>
          <p:cNvSpPr/>
          <p:nvPr/>
        </p:nvSpPr>
        <p:spPr>
          <a:xfrm>
            <a:off x="3179088" y="4437162"/>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B4A4A"/>
                </a:solidFill>
                <a:latin typeface="Noto Serif SC Bold" pitchFamily="34" charset="0"/>
                <a:ea typeface="Noto Serif SC Bold" pitchFamily="34" charset="-122"/>
                <a:cs typeface="Noto Serif SC Bold" pitchFamily="34" charset="-120"/>
              </a:rPr>
              <a:t>1</a:t>
            </a:r>
            <a:endParaRPr lang="en-US" sz="2300" dirty="0"/>
          </a:p>
        </p:txBody>
      </p:sp>
      <p:sp>
        <p:nvSpPr>
          <p:cNvPr id="8" name="Text 6"/>
          <p:cNvSpPr/>
          <p:nvPr/>
        </p:nvSpPr>
        <p:spPr>
          <a:xfrm>
            <a:off x="2087404" y="2765108"/>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Discovery Phase</a:t>
            </a:r>
            <a:endParaRPr lang="en-US" sz="1950" dirty="0"/>
          </a:p>
        </p:txBody>
      </p:sp>
      <p:sp>
        <p:nvSpPr>
          <p:cNvPr id="9" name="Text 7"/>
          <p:cNvSpPr/>
          <p:nvPr/>
        </p:nvSpPr>
        <p:spPr>
          <a:xfrm>
            <a:off x="992148" y="3194328"/>
            <a:ext cx="4671536" cy="635079"/>
          </a:xfrm>
          <a:prstGeom prst="rect">
            <a:avLst/>
          </a:prstGeom>
          <a:noFill/>
          <a:ln/>
        </p:spPr>
        <p:txBody>
          <a:bodyPr wrap="square" lIns="0" tIns="0" rIns="0" bIns="0" rtlCol="0" anchor="t"/>
          <a:lstStyle/>
          <a:p>
            <a:pPr algn="ctr" indent="0" marL="0">
              <a:lnSpc>
                <a:spcPts val="2500"/>
              </a:lnSpc>
              <a:buNone/>
            </a:pPr>
            <a:r>
              <a:rPr lang="en-US" sz="1550" dirty="0">
                <a:solidFill>
                  <a:srgbClr val="4B4A4A"/>
                </a:solidFill>
                <a:latin typeface="Geist" pitchFamily="34" charset="0"/>
                <a:ea typeface="Geist" pitchFamily="34" charset="-122"/>
                <a:cs typeface="Geist" pitchFamily="34" charset="-120"/>
              </a:rPr>
              <a:t>Understanding needs, gathering insights, forming core principles</a:t>
            </a:r>
            <a:endParaRPr lang="en-US" sz="1550" dirty="0"/>
          </a:p>
        </p:txBody>
      </p:sp>
      <p:sp>
        <p:nvSpPr>
          <p:cNvPr id="10" name="Shape 8"/>
          <p:cNvSpPr/>
          <p:nvPr/>
        </p:nvSpPr>
        <p:spPr>
          <a:xfrm>
            <a:off x="5974556" y="4623197"/>
            <a:ext cx="22860" cy="595313"/>
          </a:xfrm>
          <a:prstGeom prst="roundRect">
            <a:avLst>
              <a:gd name="adj" fmla="val 781396"/>
            </a:avLst>
          </a:prstGeom>
          <a:solidFill>
            <a:srgbClr val="B7D5CA"/>
          </a:solidFill>
          <a:ln/>
        </p:spPr>
      </p:sp>
      <p:sp>
        <p:nvSpPr>
          <p:cNvPr id="11" name="Shape 9"/>
          <p:cNvSpPr/>
          <p:nvPr/>
        </p:nvSpPr>
        <p:spPr>
          <a:xfrm>
            <a:off x="5762744" y="4399955"/>
            <a:ext cx="446484" cy="446484"/>
          </a:xfrm>
          <a:prstGeom prst="roundRect">
            <a:avLst>
              <a:gd name="adj" fmla="val 40008"/>
            </a:avLst>
          </a:prstGeom>
          <a:solidFill>
            <a:srgbClr val="D1EFE4"/>
          </a:solidFill>
          <a:ln w="7620">
            <a:solidFill>
              <a:srgbClr val="B7D5CA"/>
            </a:solidFill>
            <a:prstDash val="solid"/>
          </a:ln>
        </p:spPr>
      </p:sp>
      <p:sp>
        <p:nvSpPr>
          <p:cNvPr id="12" name="Text 10"/>
          <p:cNvSpPr/>
          <p:nvPr/>
        </p:nvSpPr>
        <p:spPr>
          <a:xfrm>
            <a:off x="5837158" y="4437162"/>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B4A4A"/>
                </a:solidFill>
                <a:latin typeface="Noto Serif SC Bold" pitchFamily="34" charset="0"/>
                <a:ea typeface="Noto Serif SC Bold" pitchFamily="34" charset="-122"/>
                <a:cs typeface="Noto Serif SC Bold" pitchFamily="34" charset="-120"/>
              </a:rPr>
              <a:t>2</a:t>
            </a:r>
            <a:endParaRPr lang="en-US" sz="2300" dirty="0"/>
          </a:p>
        </p:txBody>
      </p:sp>
      <p:sp>
        <p:nvSpPr>
          <p:cNvPr id="13" name="Text 11"/>
          <p:cNvSpPr/>
          <p:nvPr/>
        </p:nvSpPr>
        <p:spPr>
          <a:xfrm>
            <a:off x="4745593" y="5416987"/>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Early Development</a:t>
            </a:r>
            <a:endParaRPr lang="en-US" sz="1950" dirty="0"/>
          </a:p>
        </p:txBody>
      </p:sp>
      <p:sp>
        <p:nvSpPr>
          <p:cNvPr id="14" name="Text 12"/>
          <p:cNvSpPr/>
          <p:nvPr/>
        </p:nvSpPr>
        <p:spPr>
          <a:xfrm>
            <a:off x="3650218" y="5846207"/>
            <a:ext cx="4671655" cy="635079"/>
          </a:xfrm>
          <a:prstGeom prst="rect">
            <a:avLst/>
          </a:prstGeom>
          <a:noFill/>
          <a:ln/>
        </p:spPr>
        <p:txBody>
          <a:bodyPr wrap="square" lIns="0" tIns="0" rIns="0" bIns="0" rtlCol="0" anchor="t"/>
          <a:lstStyle/>
          <a:p>
            <a:pPr algn="ctr" indent="0" marL="0">
              <a:lnSpc>
                <a:spcPts val="2500"/>
              </a:lnSpc>
              <a:buNone/>
            </a:pPr>
            <a:r>
              <a:rPr lang="en-US" sz="1550" dirty="0">
                <a:solidFill>
                  <a:srgbClr val="4B4A4A"/>
                </a:solidFill>
                <a:latin typeface="Geist" pitchFamily="34" charset="0"/>
                <a:ea typeface="Geist" pitchFamily="34" charset="-122"/>
                <a:cs typeface="Geist" pitchFamily="34" charset="-120"/>
              </a:rPr>
              <a:t>Creating first prototypes, testing assumptions, refining approach</a:t>
            </a:r>
            <a:endParaRPr lang="en-US" sz="1550" dirty="0"/>
          </a:p>
        </p:txBody>
      </p:sp>
      <p:sp>
        <p:nvSpPr>
          <p:cNvPr id="15" name="Shape 13"/>
          <p:cNvSpPr/>
          <p:nvPr/>
        </p:nvSpPr>
        <p:spPr>
          <a:xfrm>
            <a:off x="8632746" y="4027884"/>
            <a:ext cx="22860" cy="595313"/>
          </a:xfrm>
          <a:prstGeom prst="roundRect">
            <a:avLst>
              <a:gd name="adj" fmla="val 781396"/>
            </a:avLst>
          </a:prstGeom>
          <a:solidFill>
            <a:srgbClr val="B7D5CA"/>
          </a:solidFill>
          <a:ln/>
        </p:spPr>
      </p:sp>
      <p:sp>
        <p:nvSpPr>
          <p:cNvPr id="16" name="Shape 14"/>
          <p:cNvSpPr/>
          <p:nvPr/>
        </p:nvSpPr>
        <p:spPr>
          <a:xfrm>
            <a:off x="8420933" y="4399955"/>
            <a:ext cx="446484" cy="446484"/>
          </a:xfrm>
          <a:prstGeom prst="roundRect">
            <a:avLst>
              <a:gd name="adj" fmla="val 40008"/>
            </a:avLst>
          </a:prstGeom>
          <a:solidFill>
            <a:srgbClr val="D1EFE4"/>
          </a:solidFill>
          <a:ln w="7620">
            <a:solidFill>
              <a:srgbClr val="B7D5CA"/>
            </a:solidFill>
            <a:prstDash val="solid"/>
          </a:ln>
        </p:spPr>
      </p:sp>
      <p:sp>
        <p:nvSpPr>
          <p:cNvPr id="17" name="Text 15"/>
          <p:cNvSpPr/>
          <p:nvPr/>
        </p:nvSpPr>
        <p:spPr>
          <a:xfrm>
            <a:off x="8495348" y="4437162"/>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B4A4A"/>
                </a:solidFill>
                <a:latin typeface="Noto Serif SC Bold" pitchFamily="34" charset="0"/>
                <a:ea typeface="Noto Serif SC Bold" pitchFamily="34" charset="-122"/>
                <a:cs typeface="Noto Serif SC Bold" pitchFamily="34" charset="-120"/>
              </a:rPr>
              <a:t>3</a:t>
            </a:r>
            <a:endParaRPr lang="en-US" sz="2300" dirty="0"/>
          </a:p>
        </p:txBody>
      </p:sp>
      <p:sp>
        <p:nvSpPr>
          <p:cNvPr id="18" name="Text 16"/>
          <p:cNvSpPr/>
          <p:nvPr/>
        </p:nvSpPr>
        <p:spPr>
          <a:xfrm>
            <a:off x="7324011" y="2765108"/>
            <a:ext cx="2640330" cy="310158"/>
          </a:xfrm>
          <a:prstGeom prst="rect">
            <a:avLst/>
          </a:prstGeom>
          <a:noFill/>
          <a:ln/>
        </p:spPr>
        <p:txBody>
          <a:bodyPr wrap="none" lIns="0" tIns="0" rIns="0" bIns="0" rtlCol="0" anchor="t"/>
          <a:lstStyle/>
          <a:p>
            <a:pPr algn="ctr"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Community Building</a:t>
            </a:r>
            <a:endParaRPr lang="en-US" sz="1950" dirty="0"/>
          </a:p>
        </p:txBody>
      </p:sp>
      <p:sp>
        <p:nvSpPr>
          <p:cNvPr id="19" name="Text 17"/>
          <p:cNvSpPr/>
          <p:nvPr/>
        </p:nvSpPr>
        <p:spPr>
          <a:xfrm>
            <a:off x="6308408" y="3194328"/>
            <a:ext cx="4671655" cy="635079"/>
          </a:xfrm>
          <a:prstGeom prst="rect">
            <a:avLst/>
          </a:prstGeom>
          <a:noFill/>
          <a:ln/>
        </p:spPr>
        <p:txBody>
          <a:bodyPr wrap="square" lIns="0" tIns="0" rIns="0" bIns="0" rtlCol="0" anchor="t"/>
          <a:lstStyle/>
          <a:p>
            <a:pPr algn="ctr" indent="0" marL="0">
              <a:lnSpc>
                <a:spcPts val="2500"/>
              </a:lnSpc>
              <a:buNone/>
            </a:pPr>
            <a:r>
              <a:rPr lang="en-US" sz="1550" dirty="0">
                <a:solidFill>
                  <a:srgbClr val="4B4A4A"/>
                </a:solidFill>
                <a:latin typeface="Geist" pitchFamily="34" charset="0"/>
                <a:ea typeface="Geist" pitchFamily="34" charset="-122"/>
                <a:cs typeface="Geist" pitchFamily="34" charset="-120"/>
              </a:rPr>
              <a:t>Finding aligned collaborators, establishing values, growing intentionally</a:t>
            </a:r>
            <a:endParaRPr lang="en-US" sz="1550" dirty="0"/>
          </a:p>
        </p:txBody>
      </p:sp>
      <p:sp>
        <p:nvSpPr>
          <p:cNvPr id="20" name="Shape 18"/>
          <p:cNvSpPr/>
          <p:nvPr/>
        </p:nvSpPr>
        <p:spPr>
          <a:xfrm>
            <a:off x="11290935" y="4623197"/>
            <a:ext cx="22860" cy="595313"/>
          </a:xfrm>
          <a:prstGeom prst="roundRect">
            <a:avLst>
              <a:gd name="adj" fmla="val 781396"/>
            </a:avLst>
          </a:prstGeom>
          <a:solidFill>
            <a:srgbClr val="B7D5CA"/>
          </a:solidFill>
          <a:ln/>
        </p:spPr>
      </p:sp>
      <p:sp>
        <p:nvSpPr>
          <p:cNvPr id="21" name="Shape 19"/>
          <p:cNvSpPr/>
          <p:nvPr/>
        </p:nvSpPr>
        <p:spPr>
          <a:xfrm>
            <a:off x="11079123" y="4399955"/>
            <a:ext cx="446484" cy="446484"/>
          </a:xfrm>
          <a:prstGeom prst="roundRect">
            <a:avLst>
              <a:gd name="adj" fmla="val 40008"/>
            </a:avLst>
          </a:prstGeom>
          <a:solidFill>
            <a:srgbClr val="D1EFE4"/>
          </a:solidFill>
          <a:ln w="7620">
            <a:solidFill>
              <a:srgbClr val="B7D5CA"/>
            </a:solidFill>
            <a:prstDash val="solid"/>
          </a:ln>
        </p:spPr>
      </p:sp>
      <p:sp>
        <p:nvSpPr>
          <p:cNvPr id="22" name="Text 20"/>
          <p:cNvSpPr/>
          <p:nvPr/>
        </p:nvSpPr>
        <p:spPr>
          <a:xfrm>
            <a:off x="11153537" y="4437162"/>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B4A4A"/>
                </a:solidFill>
                <a:latin typeface="Noto Serif SC Bold" pitchFamily="34" charset="0"/>
                <a:ea typeface="Noto Serif SC Bold" pitchFamily="34" charset="-122"/>
                <a:cs typeface="Noto Serif SC Bold" pitchFamily="34" charset="-120"/>
              </a:rPr>
              <a:t>4</a:t>
            </a:r>
            <a:endParaRPr lang="en-US" sz="2300" dirty="0"/>
          </a:p>
        </p:txBody>
      </p:sp>
      <p:sp>
        <p:nvSpPr>
          <p:cNvPr id="23" name="Text 21"/>
          <p:cNvSpPr/>
          <p:nvPr/>
        </p:nvSpPr>
        <p:spPr>
          <a:xfrm>
            <a:off x="10061972" y="5416987"/>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MVP Launch</a:t>
            </a:r>
            <a:endParaRPr lang="en-US" sz="1950" dirty="0"/>
          </a:p>
        </p:txBody>
      </p:sp>
      <p:sp>
        <p:nvSpPr>
          <p:cNvPr id="24" name="Text 22"/>
          <p:cNvSpPr/>
          <p:nvPr/>
        </p:nvSpPr>
        <p:spPr>
          <a:xfrm>
            <a:off x="8966597" y="5846207"/>
            <a:ext cx="4671655" cy="635079"/>
          </a:xfrm>
          <a:prstGeom prst="rect">
            <a:avLst/>
          </a:prstGeom>
          <a:noFill/>
          <a:ln/>
        </p:spPr>
        <p:txBody>
          <a:bodyPr wrap="square" lIns="0" tIns="0" rIns="0" bIns="0" rtlCol="0" anchor="t"/>
          <a:lstStyle/>
          <a:p>
            <a:pPr algn="ctr" indent="0" marL="0">
              <a:lnSpc>
                <a:spcPts val="2500"/>
              </a:lnSpc>
              <a:buNone/>
            </a:pPr>
            <a:r>
              <a:rPr lang="en-US" sz="1550" dirty="0">
                <a:solidFill>
                  <a:srgbClr val="4B4A4A"/>
                </a:solidFill>
                <a:latin typeface="Geist" pitchFamily="34" charset="0"/>
                <a:ea typeface="Geist" pitchFamily="34" charset="-122"/>
                <a:cs typeface="Geist" pitchFamily="34" charset="-120"/>
              </a:rPr>
              <a:t>Simple, focused initial offering that serves real needs</a:t>
            </a:r>
            <a:endParaRPr lang="en-US" sz="1550" dirty="0"/>
          </a:p>
        </p:txBody>
      </p:sp>
      <p:sp>
        <p:nvSpPr>
          <p:cNvPr id="25" name="Text 23"/>
          <p:cNvSpPr/>
          <p:nvPr/>
        </p:nvSpPr>
        <p:spPr>
          <a:xfrm>
            <a:off x="793790" y="670452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Right now, we're focused on getting the fundamentals right—the philosophy, the approach, the ethics, and the people who will shape this journey alongside us.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524119"/>
            <a:ext cx="11167586"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Short-Term Focus: What We're Building Now</a:t>
            </a:r>
            <a:endParaRPr lang="en-US" sz="3900" dirty="0"/>
          </a:p>
        </p:txBody>
      </p:sp>
      <p:sp>
        <p:nvSpPr>
          <p:cNvPr id="3" name="Shape 1"/>
          <p:cNvSpPr/>
          <p:nvPr/>
        </p:nvSpPr>
        <p:spPr>
          <a:xfrm>
            <a:off x="793790" y="2541032"/>
            <a:ext cx="6422231" cy="2141815"/>
          </a:xfrm>
          <a:prstGeom prst="roundRect">
            <a:avLst>
              <a:gd name="adj" fmla="val 5123"/>
            </a:avLst>
          </a:prstGeom>
          <a:solidFill>
            <a:srgbClr val="E5F9F2">
              <a:alpha val="95000"/>
            </a:srgbClr>
          </a:solidFill>
          <a:ln w="22860">
            <a:solidFill>
              <a:srgbClr val="B7D5CA"/>
            </a:solidFill>
            <a:prstDash val="solid"/>
          </a:ln>
        </p:spPr>
      </p:sp>
      <p:sp>
        <p:nvSpPr>
          <p:cNvPr id="4" name="Shape 2"/>
          <p:cNvSpPr/>
          <p:nvPr/>
        </p:nvSpPr>
        <p:spPr>
          <a:xfrm>
            <a:off x="770930" y="2541032"/>
            <a:ext cx="91440" cy="2141815"/>
          </a:xfrm>
          <a:prstGeom prst="roundRect">
            <a:avLst>
              <a:gd name="adj" fmla="val 195349"/>
            </a:avLst>
          </a:prstGeom>
          <a:solidFill>
            <a:srgbClr val="006747"/>
          </a:solidFill>
          <a:ln/>
        </p:spPr>
      </p:sp>
      <p:sp>
        <p:nvSpPr>
          <p:cNvPr id="5" name="Text 3"/>
          <p:cNvSpPr/>
          <p:nvPr/>
        </p:nvSpPr>
        <p:spPr>
          <a:xfrm>
            <a:off x="1083588" y="2762250"/>
            <a:ext cx="3275171"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Simple MVP Development</a:t>
            </a:r>
            <a:endParaRPr lang="en-US" sz="1950" dirty="0"/>
          </a:p>
        </p:txBody>
      </p:sp>
      <p:sp>
        <p:nvSpPr>
          <p:cNvPr id="6" name="Text 4"/>
          <p:cNvSpPr/>
          <p:nvPr/>
        </p:nvSpPr>
        <p:spPr>
          <a:xfrm>
            <a:off x="1083588" y="3191470"/>
            <a:ext cx="5911215"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We're creating a minimum viable product that focuses on core reflection and meaning-making experiences. Nothing flashy—just thoughtful, effective tools that help people begin their journey toward purpose.</a:t>
            </a:r>
            <a:endParaRPr lang="en-US" sz="1550" dirty="0"/>
          </a:p>
        </p:txBody>
      </p:sp>
      <p:sp>
        <p:nvSpPr>
          <p:cNvPr id="7" name="Shape 5"/>
          <p:cNvSpPr/>
          <p:nvPr/>
        </p:nvSpPr>
        <p:spPr>
          <a:xfrm>
            <a:off x="7414379" y="2541032"/>
            <a:ext cx="6422231" cy="2141815"/>
          </a:xfrm>
          <a:prstGeom prst="roundRect">
            <a:avLst>
              <a:gd name="adj" fmla="val 5123"/>
            </a:avLst>
          </a:prstGeom>
          <a:solidFill>
            <a:srgbClr val="E5F9F2">
              <a:alpha val="95000"/>
            </a:srgbClr>
          </a:solidFill>
          <a:ln w="22860">
            <a:solidFill>
              <a:srgbClr val="B7D5CA"/>
            </a:solidFill>
            <a:prstDash val="solid"/>
          </a:ln>
        </p:spPr>
      </p:sp>
      <p:sp>
        <p:nvSpPr>
          <p:cNvPr id="8" name="Shape 6"/>
          <p:cNvSpPr/>
          <p:nvPr/>
        </p:nvSpPr>
        <p:spPr>
          <a:xfrm>
            <a:off x="7391519" y="2541032"/>
            <a:ext cx="91440" cy="2141815"/>
          </a:xfrm>
          <a:prstGeom prst="roundRect">
            <a:avLst>
              <a:gd name="adj" fmla="val 195349"/>
            </a:avLst>
          </a:prstGeom>
          <a:solidFill>
            <a:srgbClr val="006747"/>
          </a:solidFill>
          <a:ln/>
        </p:spPr>
      </p:sp>
      <p:sp>
        <p:nvSpPr>
          <p:cNvPr id="9" name="Text 7"/>
          <p:cNvSpPr/>
          <p:nvPr/>
        </p:nvSpPr>
        <p:spPr>
          <a:xfrm>
            <a:off x="7704177" y="2762250"/>
            <a:ext cx="4850606"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Reflection Journeys &amp; Guided Prompts</a:t>
            </a:r>
            <a:endParaRPr lang="en-US" sz="1950" dirty="0"/>
          </a:p>
        </p:txBody>
      </p:sp>
      <p:sp>
        <p:nvSpPr>
          <p:cNvPr id="10" name="Text 8"/>
          <p:cNvSpPr/>
          <p:nvPr/>
        </p:nvSpPr>
        <p:spPr>
          <a:xfrm>
            <a:off x="7704177" y="3191470"/>
            <a:ext cx="5911215"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Developing carefully crafted question sequences that guide users through deep self-exploration. These aren't generic prompts—they're designed to unlock insights and foster genuine self-understanding.</a:t>
            </a:r>
            <a:endParaRPr lang="en-US" sz="1550" dirty="0"/>
          </a:p>
        </p:txBody>
      </p:sp>
      <p:sp>
        <p:nvSpPr>
          <p:cNvPr id="11" name="Shape 9"/>
          <p:cNvSpPr/>
          <p:nvPr/>
        </p:nvSpPr>
        <p:spPr>
          <a:xfrm>
            <a:off x="793790" y="4881205"/>
            <a:ext cx="6422231" cy="1824276"/>
          </a:xfrm>
          <a:prstGeom prst="roundRect">
            <a:avLst>
              <a:gd name="adj" fmla="val 6015"/>
            </a:avLst>
          </a:prstGeom>
          <a:solidFill>
            <a:srgbClr val="E5F9F2">
              <a:alpha val="95000"/>
            </a:srgbClr>
          </a:solidFill>
          <a:ln w="22860">
            <a:solidFill>
              <a:srgbClr val="B7D5CA"/>
            </a:solidFill>
            <a:prstDash val="solid"/>
          </a:ln>
        </p:spPr>
      </p:sp>
      <p:sp>
        <p:nvSpPr>
          <p:cNvPr id="12" name="Shape 10"/>
          <p:cNvSpPr/>
          <p:nvPr/>
        </p:nvSpPr>
        <p:spPr>
          <a:xfrm>
            <a:off x="770930" y="4881205"/>
            <a:ext cx="91440" cy="1824276"/>
          </a:xfrm>
          <a:prstGeom prst="roundRect">
            <a:avLst>
              <a:gd name="adj" fmla="val 195349"/>
            </a:avLst>
          </a:prstGeom>
          <a:solidFill>
            <a:srgbClr val="006747"/>
          </a:solidFill>
          <a:ln/>
        </p:spPr>
      </p:sp>
      <p:sp>
        <p:nvSpPr>
          <p:cNvPr id="13" name="Text 11"/>
          <p:cNvSpPr/>
          <p:nvPr/>
        </p:nvSpPr>
        <p:spPr>
          <a:xfrm>
            <a:off x="1083588" y="5102423"/>
            <a:ext cx="3986808"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Intentional Community Growth</a:t>
            </a:r>
            <a:endParaRPr lang="en-US" sz="1950" dirty="0"/>
          </a:p>
        </p:txBody>
      </p:sp>
      <p:sp>
        <p:nvSpPr>
          <p:cNvPr id="14" name="Text 12"/>
          <p:cNvSpPr/>
          <p:nvPr/>
        </p:nvSpPr>
        <p:spPr>
          <a:xfrm>
            <a:off x="1083588" y="5531644"/>
            <a:ext cx="591121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Building a small, engaged group of early users and collaborators who share our values. Quality over quantity—we want people who believe in the mission and will help shape it authentically.</a:t>
            </a:r>
            <a:endParaRPr lang="en-US" sz="1550" dirty="0"/>
          </a:p>
        </p:txBody>
      </p:sp>
      <p:sp>
        <p:nvSpPr>
          <p:cNvPr id="15" name="Shape 13"/>
          <p:cNvSpPr/>
          <p:nvPr/>
        </p:nvSpPr>
        <p:spPr>
          <a:xfrm>
            <a:off x="7414379" y="4881205"/>
            <a:ext cx="6422231" cy="1824276"/>
          </a:xfrm>
          <a:prstGeom prst="roundRect">
            <a:avLst>
              <a:gd name="adj" fmla="val 6015"/>
            </a:avLst>
          </a:prstGeom>
          <a:solidFill>
            <a:srgbClr val="E5F9F2">
              <a:alpha val="95000"/>
            </a:srgbClr>
          </a:solidFill>
          <a:ln w="22860">
            <a:solidFill>
              <a:srgbClr val="B7D5CA"/>
            </a:solidFill>
            <a:prstDash val="solid"/>
          </a:ln>
        </p:spPr>
      </p:sp>
      <p:sp>
        <p:nvSpPr>
          <p:cNvPr id="16" name="Shape 14"/>
          <p:cNvSpPr/>
          <p:nvPr/>
        </p:nvSpPr>
        <p:spPr>
          <a:xfrm>
            <a:off x="7391519" y="4881205"/>
            <a:ext cx="91440" cy="1824276"/>
          </a:xfrm>
          <a:prstGeom prst="roundRect">
            <a:avLst>
              <a:gd name="adj" fmla="val 195349"/>
            </a:avLst>
          </a:prstGeom>
          <a:solidFill>
            <a:srgbClr val="006747"/>
          </a:solidFill>
          <a:ln/>
        </p:spPr>
      </p:sp>
      <p:sp>
        <p:nvSpPr>
          <p:cNvPr id="17" name="Text 15"/>
          <p:cNvSpPr/>
          <p:nvPr/>
        </p:nvSpPr>
        <p:spPr>
          <a:xfrm>
            <a:off x="7704177" y="5102423"/>
            <a:ext cx="356806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Learning Through Feedback</a:t>
            </a:r>
            <a:endParaRPr lang="en-US" sz="1950" dirty="0"/>
          </a:p>
        </p:txBody>
      </p:sp>
      <p:sp>
        <p:nvSpPr>
          <p:cNvPr id="18" name="Text 16"/>
          <p:cNvSpPr/>
          <p:nvPr/>
        </p:nvSpPr>
        <p:spPr>
          <a:xfrm>
            <a:off x="7704177" y="5531644"/>
            <a:ext cx="591121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Creating feedback loops where we listen deeply to users and collaborators. Every conversation teaches us something that makes Kaika AI better, more human, more helpful.</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03434"/>
            <a:ext cx="9950053"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Long-Term Direction: The Vision Ahead</a:t>
            </a:r>
            <a:endParaRPr lang="en-US" sz="3900" dirty="0"/>
          </a:p>
        </p:txBody>
      </p:sp>
      <p:sp>
        <p:nvSpPr>
          <p:cNvPr id="3" name="Shape 1"/>
          <p:cNvSpPr/>
          <p:nvPr/>
        </p:nvSpPr>
        <p:spPr>
          <a:xfrm>
            <a:off x="793790" y="2118003"/>
            <a:ext cx="6422231" cy="198358"/>
          </a:xfrm>
          <a:prstGeom prst="roundRect">
            <a:avLst>
              <a:gd name="adj" fmla="val 90053"/>
            </a:avLst>
          </a:prstGeom>
          <a:solidFill>
            <a:srgbClr val="D1EFE4"/>
          </a:solidFill>
          <a:ln w="7620">
            <a:solidFill>
              <a:srgbClr val="B7D5CA"/>
            </a:solidFill>
            <a:prstDash val="solid"/>
          </a:ln>
        </p:spPr>
      </p:sp>
      <p:sp>
        <p:nvSpPr>
          <p:cNvPr id="4" name="Text 2"/>
          <p:cNvSpPr/>
          <p:nvPr/>
        </p:nvSpPr>
        <p:spPr>
          <a:xfrm>
            <a:off x="992148" y="2514719"/>
            <a:ext cx="4503063"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Therapist-Reviewed AI Frameworks</a:t>
            </a:r>
            <a:endParaRPr lang="en-US" sz="1950" dirty="0"/>
          </a:p>
        </p:txBody>
      </p:sp>
      <p:sp>
        <p:nvSpPr>
          <p:cNvPr id="5" name="Text 3"/>
          <p:cNvSpPr/>
          <p:nvPr/>
        </p:nvSpPr>
        <p:spPr>
          <a:xfrm>
            <a:off x="992148" y="2943939"/>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Every AI-driven feature will be developed in collaboration with mental health professionals, ensuring clinical safety, ethical implementation, and genuine therapeutic value.</a:t>
            </a:r>
            <a:endParaRPr lang="en-US" sz="1550" dirty="0"/>
          </a:p>
        </p:txBody>
      </p:sp>
      <p:sp>
        <p:nvSpPr>
          <p:cNvPr id="6" name="Shape 4"/>
          <p:cNvSpPr/>
          <p:nvPr/>
        </p:nvSpPr>
        <p:spPr>
          <a:xfrm>
            <a:off x="7414379" y="1820347"/>
            <a:ext cx="6422231" cy="198358"/>
          </a:xfrm>
          <a:prstGeom prst="roundRect">
            <a:avLst>
              <a:gd name="adj" fmla="val 90053"/>
            </a:avLst>
          </a:prstGeom>
          <a:solidFill>
            <a:srgbClr val="D1EFE4"/>
          </a:solidFill>
          <a:ln w="7620">
            <a:solidFill>
              <a:srgbClr val="B7D5CA"/>
            </a:solidFill>
            <a:prstDash val="solid"/>
          </a:ln>
        </p:spPr>
      </p:sp>
      <p:sp>
        <p:nvSpPr>
          <p:cNvPr id="7" name="Text 5"/>
          <p:cNvSpPr/>
          <p:nvPr/>
        </p:nvSpPr>
        <p:spPr>
          <a:xfrm>
            <a:off x="7612737" y="2217063"/>
            <a:ext cx="3417570"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Ethical AI Learning Models</a:t>
            </a:r>
            <a:endParaRPr lang="en-US" sz="1950" dirty="0"/>
          </a:p>
        </p:txBody>
      </p:sp>
      <p:sp>
        <p:nvSpPr>
          <p:cNvPr id="8" name="Text 6"/>
          <p:cNvSpPr/>
          <p:nvPr/>
        </p:nvSpPr>
        <p:spPr>
          <a:xfrm>
            <a:off x="7612737" y="2646283"/>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Building AI systems that learn from user interactions while maintaining strict privacy protections, transparent data practices, and user control over their information.</a:t>
            </a:r>
            <a:endParaRPr lang="en-US" sz="1550" dirty="0"/>
          </a:p>
        </p:txBody>
      </p:sp>
      <p:sp>
        <p:nvSpPr>
          <p:cNvPr id="9" name="Shape 7"/>
          <p:cNvSpPr/>
          <p:nvPr/>
        </p:nvSpPr>
        <p:spPr>
          <a:xfrm>
            <a:off x="793790" y="4590931"/>
            <a:ext cx="6422231" cy="198358"/>
          </a:xfrm>
          <a:prstGeom prst="roundRect">
            <a:avLst>
              <a:gd name="adj" fmla="val 90053"/>
            </a:avLst>
          </a:prstGeom>
          <a:solidFill>
            <a:srgbClr val="D1EFE4"/>
          </a:solidFill>
          <a:ln w="7620">
            <a:solidFill>
              <a:srgbClr val="B7D5CA"/>
            </a:solidFill>
            <a:prstDash val="solid"/>
          </a:ln>
        </p:spPr>
      </p:sp>
      <p:sp>
        <p:nvSpPr>
          <p:cNvPr id="10" name="Text 8"/>
          <p:cNvSpPr/>
          <p:nvPr/>
        </p:nvSpPr>
        <p:spPr>
          <a:xfrm>
            <a:off x="992148" y="4987647"/>
            <a:ext cx="3914061"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Global Mental Wellness Impact</a:t>
            </a:r>
            <a:endParaRPr lang="en-US" sz="1950" dirty="0"/>
          </a:p>
        </p:txBody>
      </p:sp>
      <p:sp>
        <p:nvSpPr>
          <p:cNvPr id="11" name="Text 9"/>
          <p:cNvSpPr/>
          <p:nvPr/>
        </p:nvSpPr>
        <p:spPr>
          <a:xfrm>
            <a:off x="992148" y="5416867"/>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Expanding thoughtfully across cultures, adapting to different philosophical traditions while maintaining core principles of respect, meaning, and human dignity.</a:t>
            </a:r>
            <a:endParaRPr lang="en-US" sz="1550" dirty="0"/>
          </a:p>
        </p:txBody>
      </p:sp>
      <p:sp>
        <p:nvSpPr>
          <p:cNvPr id="12" name="Shape 10"/>
          <p:cNvSpPr/>
          <p:nvPr/>
        </p:nvSpPr>
        <p:spPr>
          <a:xfrm>
            <a:off x="7414379" y="4293275"/>
            <a:ext cx="6422231" cy="198358"/>
          </a:xfrm>
          <a:prstGeom prst="roundRect">
            <a:avLst>
              <a:gd name="adj" fmla="val 90053"/>
            </a:avLst>
          </a:prstGeom>
          <a:solidFill>
            <a:srgbClr val="D1EFE4"/>
          </a:solidFill>
          <a:ln w="7620">
            <a:solidFill>
              <a:srgbClr val="B7D5CA"/>
            </a:solidFill>
            <a:prstDash val="solid"/>
          </a:ln>
        </p:spPr>
      </p:sp>
      <p:sp>
        <p:nvSpPr>
          <p:cNvPr id="13" name="Text 11"/>
          <p:cNvSpPr/>
          <p:nvPr/>
        </p:nvSpPr>
        <p:spPr>
          <a:xfrm>
            <a:off x="7612737" y="4689991"/>
            <a:ext cx="3729633"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Research-Informed Evolution</a:t>
            </a:r>
            <a:endParaRPr lang="en-US" sz="1950" dirty="0"/>
          </a:p>
        </p:txBody>
      </p:sp>
      <p:sp>
        <p:nvSpPr>
          <p:cNvPr id="14" name="Text 12"/>
          <p:cNvSpPr/>
          <p:nvPr/>
        </p:nvSpPr>
        <p:spPr>
          <a:xfrm>
            <a:off x="7612737" y="5119211"/>
            <a:ext cx="602551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Partnering with academic institutions and research organizations to ensure our approach is grounded in evidence, continuously improving, and contributing to the broader field.</a:t>
            </a:r>
            <a:endParaRPr lang="en-US" sz="1550" dirty="0"/>
          </a:p>
        </p:txBody>
      </p:sp>
      <p:sp>
        <p:nvSpPr>
          <p:cNvPr id="15" name="Text 13"/>
          <p:cNvSpPr/>
          <p:nvPr/>
        </p:nvSpPr>
        <p:spPr>
          <a:xfrm>
            <a:off x="793790" y="6791087"/>
            <a:ext cx="13042821" cy="635079"/>
          </a:xfrm>
          <a:prstGeom prst="rect">
            <a:avLst/>
          </a:prstGeom>
          <a:noFill/>
          <a:ln/>
        </p:spPr>
        <p:txBody>
          <a:bodyPr wrap="square" lIns="0" tIns="0" rIns="0" bIns="0" rtlCol="0" anchor="t"/>
          <a:lstStyle/>
          <a:p>
            <a:pPr algn="l" indent="0" marL="0">
              <a:lnSpc>
                <a:spcPts val="2500"/>
              </a:lnSpc>
              <a:buNone/>
            </a:pPr>
            <a:r>
              <a:rPr lang="en-US" sz="1550" b="1" dirty="0">
                <a:solidFill>
                  <a:srgbClr val="006747"/>
                </a:solidFill>
                <a:latin typeface="Geist" pitchFamily="34" charset="0"/>
                <a:ea typeface="Geist" pitchFamily="34" charset="-122"/>
                <a:cs typeface="Geist" pitchFamily="34" charset="-120"/>
              </a:rPr>
              <a:t>This phase is less about speed and more about depth.</a:t>
            </a:r>
            <a:pPr algn="l" indent="0" marL="0">
              <a:lnSpc>
                <a:spcPts val="2500"/>
              </a:lnSpc>
              <a:buNone/>
            </a:pPr>
            <a:r>
              <a:rPr lang="en-US" sz="1550" dirty="0">
                <a:solidFill>
                  <a:srgbClr val="4B4A4A"/>
                </a:solidFill>
                <a:latin typeface="Geist" pitchFamily="34" charset="0"/>
                <a:ea typeface="Geist" pitchFamily="34" charset="-122"/>
                <a:cs typeface="Geist" pitchFamily="34" charset="-120"/>
              </a:rPr>
              <a:t> We're committed to doing this right, even when that means moving more slowly than typical tech startups.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Shape 0"/>
          <p:cNvSpPr/>
          <p:nvPr/>
        </p:nvSpPr>
        <p:spPr>
          <a:xfrm>
            <a:off x="793790" y="3578543"/>
            <a:ext cx="1088231" cy="373142"/>
          </a:xfrm>
          <a:prstGeom prst="roundRect">
            <a:avLst>
              <a:gd name="adj" fmla="val 38297"/>
            </a:avLst>
          </a:prstGeom>
          <a:solidFill>
            <a:srgbClr val="CCFFEF"/>
          </a:solidFill>
          <a:ln/>
        </p:spPr>
      </p:sp>
      <p:sp>
        <p:nvSpPr>
          <p:cNvPr id="4" name="Text 1"/>
          <p:cNvSpPr/>
          <p:nvPr/>
        </p:nvSpPr>
        <p:spPr>
          <a:xfrm>
            <a:off x="912852" y="3638074"/>
            <a:ext cx="850106" cy="254079"/>
          </a:xfrm>
          <a:prstGeom prst="rect">
            <a:avLst/>
          </a:prstGeom>
          <a:noFill/>
          <a:ln/>
        </p:spPr>
        <p:txBody>
          <a:bodyPr wrap="none" lIns="0" tIns="0" rIns="0" bIns="0" rtlCol="0" anchor="t"/>
          <a:lstStyle/>
          <a:p>
            <a:pPr algn="l" indent="0" marL="0">
              <a:lnSpc>
                <a:spcPts val="2000"/>
              </a:lnSpc>
              <a:buNone/>
            </a:pPr>
            <a:r>
              <a:rPr lang="en-US" sz="1250" dirty="0">
                <a:solidFill>
                  <a:srgbClr val="4B4A4A"/>
                </a:solidFill>
                <a:latin typeface="Geist" pitchFamily="34" charset="0"/>
                <a:ea typeface="Geist" pitchFamily="34" charset="-122"/>
                <a:cs typeface="Geist" pitchFamily="34" charset="-120"/>
              </a:rPr>
              <a:t>CHAPTER 3</a:t>
            </a:r>
            <a:endParaRPr lang="en-US" sz="1250" dirty="0"/>
          </a:p>
        </p:txBody>
      </p:sp>
      <p:sp>
        <p:nvSpPr>
          <p:cNvPr id="5" name="Text 2"/>
          <p:cNvSpPr/>
          <p:nvPr/>
        </p:nvSpPr>
        <p:spPr>
          <a:xfrm>
            <a:off x="793790" y="4030980"/>
            <a:ext cx="7134939"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How You Can Be Part of This</a:t>
            </a:r>
            <a:endParaRPr lang="en-US" sz="3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38426" y="507683"/>
            <a:ext cx="7335322" cy="576858"/>
          </a:xfrm>
          <a:prstGeom prst="rect">
            <a:avLst/>
          </a:prstGeom>
          <a:noFill/>
          <a:ln/>
        </p:spPr>
        <p:txBody>
          <a:bodyPr wrap="none" lIns="0" tIns="0" rIns="0" bIns="0" rtlCol="0" anchor="t"/>
          <a:lstStyle/>
          <a:p>
            <a:pPr algn="l" indent="0" marL="0">
              <a:lnSpc>
                <a:spcPts val="4500"/>
              </a:lnSpc>
              <a:buNone/>
            </a:pPr>
            <a:r>
              <a:rPr lang="en-US" sz="3600" b="1" dirty="0">
                <a:solidFill>
                  <a:srgbClr val="006747"/>
                </a:solidFill>
                <a:latin typeface="Noto Serif SC Bold" pitchFamily="34" charset="0"/>
                <a:ea typeface="Noto Serif SC Bold" pitchFamily="34" charset="-122"/>
                <a:cs typeface="Noto Serif SC Bold" pitchFamily="34" charset="-120"/>
              </a:rPr>
              <a:t>Kaika AI Is a Collective Journey</a:t>
            </a:r>
            <a:endParaRPr lang="en-US" sz="3600" dirty="0"/>
          </a:p>
        </p:txBody>
      </p:sp>
      <p:sp>
        <p:nvSpPr>
          <p:cNvPr id="3" name="Text 1"/>
          <p:cNvSpPr/>
          <p:nvPr/>
        </p:nvSpPr>
        <p:spPr>
          <a:xfrm>
            <a:off x="1015246" y="1661398"/>
            <a:ext cx="12876728" cy="295394"/>
          </a:xfrm>
          <a:prstGeom prst="rect">
            <a:avLst/>
          </a:prstGeom>
          <a:noFill/>
          <a:ln/>
        </p:spPr>
        <p:txBody>
          <a:bodyPr wrap="none" lIns="0" tIns="0" rIns="0" bIns="0" rtlCol="0" anchor="t"/>
          <a:lstStyle/>
          <a:p>
            <a:pPr algn="l" indent="0" marL="0">
              <a:lnSpc>
                <a:spcPts val="2300"/>
              </a:lnSpc>
              <a:buNone/>
            </a:pPr>
            <a:r>
              <a:rPr lang="en-US" sz="1450" dirty="0">
                <a:solidFill>
                  <a:srgbClr val="4B4A4A"/>
                </a:solidFill>
                <a:latin typeface="Geist" pitchFamily="34" charset="0"/>
                <a:ea typeface="Geist" pitchFamily="34" charset="-122"/>
                <a:cs typeface="Geist" pitchFamily="34" charset="-120"/>
              </a:rPr>
              <a:t>"This is not a solo journey—it's something we build together, with intention, care, and shared purpose."</a:t>
            </a:r>
            <a:endParaRPr lang="en-US" sz="1450" dirty="0"/>
          </a:p>
        </p:txBody>
      </p:sp>
      <p:sp>
        <p:nvSpPr>
          <p:cNvPr id="4" name="Shape 2"/>
          <p:cNvSpPr/>
          <p:nvPr/>
        </p:nvSpPr>
        <p:spPr>
          <a:xfrm>
            <a:off x="738426" y="1453753"/>
            <a:ext cx="22860" cy="710684"/>
          </a:xfrm>
          <a:prstGeom prst="rect">
            <a:avLst/>
          </a:prstGeom>
          <a:solidFill>
            <a:srgbClr val="006747"/>
          </a:solidFill>
          <a:ln/>
        </p:spPr>
      </p:sp>
      <p:pic>
        <p:nvPicPr>
          <p:cNvPr id="5" name="Image 0" descr="preencoded.png">    </p:cNvPr>
          <p:cNvPicPr>
            <a:picLocks noChangeAspect="1"/>
          </p:cNvPicPr>
          <p:nvPr/>
        </p:nvPicPr>
        <p:blipFill>
          <a:blip r:embed="rId1"/>
          <a:stretch>
            <a:fillRect/>
          </a:stretch>
        </p:blipFill>
        <p:spPr>
          <a:xfrm>
            <a:off x="738426" y="2579727"/>
            <a:ext cx="4991219" cy="4991219"/>
          </a:xfrm>
          <a:prstGeom prst="rect">
            <a:avLst/>
          </a:prstGeom>
        </p:spPr>
      </p:pic>
      <p:sp>
        <p:nvSpPr>
          <p:cNvPr id="6" name="Text 3"/>
          <p:cNvSpPr/>
          <p:nvPr/>
        </p:nvSpPr>
        <p:spPr>
          <a:xfrm>
            <a:off x="6187559" y="2538174"/>
            <a:ext cx="7711916" cy="1181576"/>
          </a:xfrm>
          <a:prstGeom prst="rect">
            <a:avLst/>
          </a:prstGeom>
          <a:noFill/>
          <a:ln/>
        </p:spPr>
        <p:txBody>
          <a:bodyPr wrap="square" lIns="0" tIns="0" rIns="0" bIns="0" rtlCol="0" anchor="t"/>
          <a:lstStyle/>
          <a:p>
            <a:pPr algn="l" indent="0" marL="0">
              <a:lnSpc>
                <a:spcPts val="2300"/>
              </a:lnSpc>
              <a:buNone/>
            </a:pPr>
            <a:r>
              <a:rPr lang="en-US" sz="1450" dirty="0">
                <a:solidFill>
                  <a:srgbClr val="4B4A4A"/>
                </a:solidFill>
                <a:latin typeface="Geist" pitchFamily="34" charset="0"/>
                <a:ea typeface="Geist" pitchFamily="34" charset="-122"/>
                <a:cs typeface="Geist" pitchFamily="34" charset="-120"/>
              </a:rPr>
              <a:t>We're looking for people who see themselves not just as team members or contractors, but as co-creators of something meaningful. Kaika AI needs diverse perspectives, complementary skills, and most importantly, </a:t>
            </a:r>
            <a:pPr algn="l" indent="0" marL="0">
              <a:lnSpc>
                <a:spcPts val="2300"/>
              </a:lnSpc>
              <a:buNone/>
            </a:pPr>
            <a:r>
              <a:rPr lang="en-US" sz="1450" dirty="0">
                <a:solidFill>
                  <a:srgbClr val="4B4A4A"/>
                </a:solidFill>
                <a:highlight>
                  <a:srgbClr val="E5F9F2"/>
                </a:highlight>
                <a:latin typeface="Geist" pitchFamily="34" charset="0"/>
                <a:ea typeface="Geist" pitchFamily="34" charset="-122"/>
                <a:cs typeface="Geist" pitchFamily="34" charset="-120"/>
              </a:rPr>
              <a:t>aligned values around how we approach mental health, technology, and human dignity.</a:t>
            </a:r>
            <a:endParaRPr lang="en-US" sz="1450" dirty="0"/>
          </a:p>
        </p:txBody>
      </p:sp>
      <p:sp>
        <p:nvSpPr>
          <p:cNvPr id="7" name="Text 4"/>
          <p:cNvSpPr/>
          <p:nvPr/>
        </p:nvSpPr>
        <p:spPr>
          <a:xfrm>
            <a:off x="6187559" y="3885843"/>
            <a:ext cx="7711916" cy="886182"/>
          </a:xfrm>
          <a:prstGeom prst="rect">
            <a:avLst/>
          </a:prstGeom>
          <a:noFill/>
          <a:ln/>
        </p:spPr>
        <p:txBody>
          <a:bodyPr wrap="square" lIns="0" tIns="0" rIns="0" bIns="0" rtlCol="0" anchor="t"/>
          <a:lstStyle/>
          <a:p>
            <a:pPr algn="l" indent="0" marL="0">
              <a:lnSpc>
                <a:spcPts val="2300"/>
              </a:lnSpc>
              <a:buNone/>
            </a:pPr>
            <a:r>
              <a:rPr lang="en-US" sz="1450" dirty="0">
                <a:solidFill>
                  <a:srgbClr val="4B4A4A"/>
                </a:solidFill>
                <a:latin typeface="Geist" pitchFamily="34" charset="0"/>
                <a:ea typeface="Geist" pitchFamily="34" charset="-122"/>
                <a:cs typeface="Geist" pitchFamily="34" charset="-120"/>
              </a:rPr>
              <a:t>Whether you're an engineer who wants to build ethically, a therapist who sees the potential for good, a writer who can craft meaningful prompts, or a community builder who knows how to foster authentic connection—there may be a place for you here.</a:t>
            </a:r>
            <a:endParaRPr lang="en-US" sz="1450" dirty="0"/>
          </a:p>
        </p:txBody>
      </p:sp>
      <p:sp>
        <p:nvSpPr>
          <p:cNvPr id="8" name="Text 5"/>
          <p:cNvSpPr/>
          <p:nvPr/>
        </p:nvSpPr>
        <p:spPr>
          <a:xfrm>
            <a:off x="6187559" y="4938117"/>
            <a:ext cx="7711916" cy="295394"/>
          </a:xfrm>
          <a:prstGeom prst="rect">
            <a:avLst/>
          </a:prstGeom>
          <a:noFill/>
          <a:ln/>
        </p:spPr>
        <p:txBody>
          <a:bodyPr wrap="none" lIns="0" tIns="0" rIns="0" bIns="0" rtlCol="0" anchor="t"/>
          <a:lstStyle/>
          <a:p>
            <a:pPr algn="l" indent="0" marL="0">
              <a:lnSpc>
                <a:spcPts val="2300"/>
              </a:lnSpc>
              <a:buNone/>
            </a:pPr>
            <a:r>
              <a:rPr lang="en-US" sz="1450" dirty="0">
                <a:solidFill>
                  <a:srgbClr val="4B4A4A"/>
                </a:solidFill>
                <a:latin typeface="Geist" pitchFamily="34" charset="0"/>
                <a:ea typeface="Geist" pitchFamily="34" charset="-122"/>
                <a:cs typeface="Geist" pitchFamily="34" charset="-120"/>
              </a:rPr>
              <a:t>The question isn't just "What can you do?" but "Why do you want to do this?"</a:t>
            </a: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102281"/>
            <a:ext cx="8578215"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We're Open to Collaboration From</a:t>
            </a:r>
            <a:endParaRPr lang="en-US" sz="3900" dirty="0"/>
          </a:p>
        </p:txBody>
      </p:sp>
      <p:pic>
        <p:nvPicPr>
          <p:cNvPr id="3" name="Image 0" descr="preencoded.png">    </p:cNvPr>
          <p:cNvPicPr>
            <a:picLocks noChangeAspect="1"/>
          </p:cNvPicPr>
          <p:nvPr/>
        </p:nvPicPr>
        <p:blipFill>
          <a:blip r:embed="rId1"/>
          <a:stretch>
            <a:fillRect/>
          </a:stretch>
        </p:blipFill>
        <p:spPr>
          <a:xfrm>
            <a:off x="793790" y="2119193"/>
            <a:ext cx="2425660" cy="2425660"/>
          </a:xfrm>
          <a:prstGeom prst="rect">
            <a:avLst/>
          </a:prstGeom>
        </p:spPr>
      </p:pic>
      <p:sp>
        <p:nvSpPr>
          <p:cNvPr id="4" name="Text 1"/>
          <p:cNvSpPr/>
          <p:nvPr/>
        </p:nvSpPr>
        <p:spPr>
          <a:xfrm>
            <a:off x="793790" y="4792861"/>
            <a:ext cx="3728561"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Engineers &amp; Product Builders</a:t>
            </a:r>
            <a:endParaRPr lang="en-US" sz="1950" dirty="0"/>
          </a:p>
        </p:txBody>
      </p:sp>
      <p:sp>
        <p:nvSpPr>
          <p:cNvPr id="5" name="Text 2"/>
          <p:cNvSpPr/>
          <p:nvPr/>
        </p:nvSpPr>
        <p:spPr>
          <a:xfrm>
            <a:off x="793790" y="5222081"/>
            <a:ext cx="4182189" cy="190523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Developers who care about user privacy, ethical AI implementation, and building tools that genuinely help people. Whether you specialize in backend systems, frontend experiences, or AI/ML development, there's room for your expertise.</a:t>
            </a:r>
            <a:endParaRPr lang="en-US" sz="1550" dirty="0"/>
          </a:p>
        </p:txBody>
      </p:sp>
      <p:pic>
        <p:nvPicPr>
          <p:cNvPr id="6" name="Image 1" descr="preencoded.png">    </p:cNvPr>
          <p:cNvPicPr>
            <a:picLocks noChangeAspect="1"/>
          </p:cNvPicPr>
          <p:nvPr/>
        </p:nvPicPr>
        <p:blipFill>
          <a:blip r:embed="rId2"/>
          <a:stretch>
            <a:fillRect/>
          </a:stretch>
        </p:blipFill>
        <p:spPr>
          <a:xfrm>
            <a:off x="5223986" y="2119193"/>
            <a:ext cx="2425660" cy="2425660"/>
          </a:xfrm>
          <a:prstGeom prst="rect">
            <a:avLst/>
          </a:prstGeom>
        </p:spPr>
      </p:pic>
      <p:sp>
        <p:nvSpPr>
          <p:cNvPr id="7" name="Text 3"/>
          <p:cNvSpPr/>
          <p:nvPr/>
        </p:nvSpPr>
        <p:spPr>
          <a:xfrm>
            <a:off x="5223986" y="4792861"/>
            <a:ext cx="3211949"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Therapists &amp; Researchers</a:t>
            </a:r>
            <a:endParaRPr lang="en-US" sz="1950" dirty="0"/>
          </a:p>
        </p:txBody>
      </p:sp>
      <p:sp>
        <p:nvSpPr>
          <p:cNvPr id="8" name="Text 4"/>
          <p:cNvSpPr/>
          <p:nvPr/>
        </p:nvSpPr>
        <p:spPr>
          <a:xfrm>
            <a:off x="5223986" y="5222081"/>
            <a:ext cx="4182308" cy="158769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Mental health professionals who can guide clinical frameworks, review therapeutic approaches, and ensure everything we build meets professional standards. Your expertise keeps us grounded and responsible.</a:t>
            </a:r>
            <a:endParaRPr lang="en-US" sz="1550" dirty="0"/>
          </a:p>
        </p:txBody>
      </p:sp>
      <p:pic>
        <p:nvPicPr>
          <p:cNvPr id="9" name="Image 2" descr="preencoded.png">    </p:cNvPr>
          <p:cNvPicPr>
            <a:picLocks noChangeAspect="1"/>
          </p:cNvPicPr>
          <p:nvPr/>
        </p:nvPicPr>
        <p:blipFill>
          <a:blip r:embed="rId3"/>
          <a:stretch>
            <a:fillRect/>
          </a:stretch>
        </p:blipFill>
        <p:spPr>
          <a:xfrm>
            <a:off x="9654302" y="2119193"/>
            <a:ext cx="2425660" cy="2425660"/>
          </a:xfrm>
          <a:prstGeom prst="rect">
            <a:avLst/>
          </a:prstGeom>
        </p:spPr>
      </p:pic>
      <p:sp>
        <p:nvSpPr>
          <p:cNvPr id="10" name="Text 5"/>
          <p:cNvSpPr/>
          <p:nvPr/>
        </p:nvSpPr>
        <p:spPr>
          <a:xfrm>
            <a:off x="9654302" y="4792861"/>
            <a:ext cx="402395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Community Builders &amp; Creators</a:t>
            </a:r>
            <a:endParaRPr lang="en-US" sz="1950" dirty="0"/>
          </a:p>
        </p:txBody>
      </p:sp>
      <p:sp>
        <p:nvSpPr>
          <p:cNvPr id="11" name="Text 6"/>
          <p:cNvSpPr/>
          <p:nvPr/>
        </p:nvSpPr>
        <p:spPr>
          <a:xfrm>
            <a:off x="9654302" y="5222081"/>
            <a:ext cx="4182308" cy="158769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Writers who can craft reflection prompts, community managers who can foster safe spaces, and creative thinkers who can help communicate our mission authentically to the world.</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808077"/>
            <a:ext cx="9371528"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What We Value Most in Collaborators</a:t>
            </a:r>
            <a:endParaRPr lang="en-US" sz="3900" dirty="0"/>
          </a:p>
        </p:txBody>
      </p:sp>
      <p:sp>
        <p:nvSpPr>
          <p:cNvPr id="3" name="Shape 1"/>
          <p:cNvSpPr/>
          <p:nvPr/>
        </p:nvSpPr>
        <p:spPr>
          <a:xfrm>
            <a:off x="793790" y="1824990"/>
            <a:ext cx="6422231" cy="2269927"/>
          </a:xfrm>
          <a:prstGeom prst="roundRect">
            <a:avLst>
              <a:gd name="adj" fmla="val 7869"/>
            </a:avLst>
          </a:prstGeom>
          <a:solidFill>
            <a:srgbClr val="D1EFE4"/>
          </a:solidFill>
          <a:ln w="7620">
            <a:solidFill>
              <a:srgbClr val="006747"/>
            </a:solidFill>
            <a:prstDash val="solid"/>
          </a:ln>
        </p:spPr>
      </p:sp>
      <p:sp>
        <p:nvSpPr>
          <p:cNvPr id="4" name="Shape 2"/>
          <p:cNvSpPr/>
          <p:nvPr/>
        </p:nvSpPr>
        <p:spPr>
          <a:xfrm>
            <a:off x="999768" y="2030968"/>
            <a:ext cx="595313" cy="595313"/>
          </a:xfrm>
          <a:prstGeom prst="roundRect">
            <a:avLst>
              <a:gd name="adj" fmla="val 15358451"/>
            </a:avLst>
          </a:prstGeom>
          <a:solidFill>
            <a:srgbClr val="006747"/>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2194560"/>
            <a:ext cx="267891" cy="267891"/>
          </a:xfrm>
          <a:prstGeom prst="rect">
            <a:avLst/>
          </a:prstGeom>
        </p:spPr>
      </p:pic>
      <p:sp>
        <p:nvSpPr>
          <p:cNvPr id="6" name="Text 3"/>
          <p:cNvSpPr/>
          <p:nvPr/>
        </p:nvSpPr>
        <p:spPr>
          <a:xfrm>
            <a:off x="999768" y="282463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Shared Ethics</a:t>
            </a:r>
            <a:endParaRPr lang="en-US" sz="1950" dirty="0"/>
          </a:p>
        </p:txBody>
      </p:sp>
      <p:sp>
        <p:nvSpPr>
          <p:cNvPr id="7" name="Text 4"/>
          <p:cNvSpPr/>
          <p:nvPr/>
        </p:nvSpPr>
        <p:spPr>
          <a:xfrm>
            <a:off x="999768" y="3253859"/>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Commitment to user privacy, therapeutic safety, and putting human wellbeing above growth metrics</a:t>
            </a:r>
            <a:endParaRPr lang="en-US" sz="1550" dirty="0"/>
          </a:p>
        </p:txBody>
      </p:sp>
      <p:sp>
        <p:nvSpPr>
          <p:cNvPr id="8" name="Shape 5"/>
          <p:cNvSpPr/>
          <p:nvPr/>
        </p:nvSpPr>
        <p:spPr>
          <a:xfrm>
            <a:off x="7414379" y="1824990"/>
            <a:ext cx="6422231" cy="2269927"/>
          </a:xfrm>
          <a:prstGeom prst="roundRect">
            <a:avLst>
              <a:gd name="adj" fmla="val 7869"/>
            </a:avLst>
          </a:prstGeom>
          <a:solidFill>
            <a:srgbClr val="D1EFE4"/>
          </a:solidFill>
          <a:ln w="7620">
            <a:solidFill>
              <a:srgbClr val="006747"/>
            </a:solidFill>
            <a:prstDash val="solid"/>
          </a:ln>
        </p:spPr>
      </p:sp>
      <p:sp>
        <p:nvSpPr>
          <p:cNvPr id="9" name="Shape 6"/>
          <p:cNvSpPr/>
          <p:nvPr/>
        </p:nvSpPr>
        <p:spPr>
          <a:xfrm>
            <a:off x="7620357" y="2030968"/>
            <a:ext cx="595313" cy="595313"/>
          </a:xfrm>
          <a:prstGeom prst="roundRect">
            <a:avLst>
              <a:gd name="adj" fmla="val 15358451"/>
            </a:avLst>
          </a:prstGeom>
          <a:solidFill>
            <a:srgbClr val="006747"/>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4068" y="2194560"/>
            <a:ext cx="267891" cy="267891"/>
          </a:xfrm>
          <a:prstGeom prst="rect">
            <a:avLst/>
          </a:prstGeom>
        </p:spPr>
      </p:pic>
      <p:sp>
        <p:nvSpPr>
          <p:cNvPr id="11" name="Text 7"/>
          <p:cNvSpPr/>
          <p:nvPr/>
        </p:nvSpPr>
        <p:spPr>
          <a:xfrm>
            <a:off x="7620357" y="2824639"/>
            <a:ext cx="2779752"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Clear Communication</a:t>
            </a:r>
            <a:endParaRPr lang="en-US" sz="1950" dirty="0"/>
          </a:p>
        </p:txBody>
      </p:sp>
      <p:sp>
        <p:nvSpPr>
          <p:cNvPr id="12" name="Text 8"/>
          <p:cNvSpPr/>
          <p:nvPr/>
        </p:nvSpPr>
        <p:spPr>
          <a:xfrm>
            <a:off x="7620357" y="3253859"/>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Ability to express ideas, ask questions, give feedback, and work through challenges together openly</a:t>
            </a:r>
            <a:endParaRPr lang="en-US" sz="1550" dirty="0"/>
          </a:p>
        </p:txBody>
      </p:sp>
      <p:sp>
        <p:nvSpPr>
          <p:cNvPr id="13" name="Shape 9"/>
          <p:cNvSpPr/>
          <p:nvPr/>
        </p:nvSpPr>
        <p:spPr>
          <a:xfrm>
            <a:off x="793790" y="4293275"/>
            <a:ext cx="6422231" cy="2269927"/>
          </a:xfrm>
          <a:prstGeom prst="roundRect">
            <a:avLst>
              <a:gd name="adj" fmla="val 7869"/>
            </a:avLst>
          </a:prstGeom>
          <a:solidFill>
            <a:srgbClr val="D1EFE4"/>
          </a:solidFill>
          <a:ln w="7620">
            <a:solidFill>
              <a:srgbClr val="006747"/>
            </a:solidFill>
            <a:prstDash val="solid"/>
          </a:ln>
        </p:spPr>
      </p:sp>
      <p:sp>
        <p:nvSpPr>
          <p:cNvPr id="14" name="Shape 10"/>
          <p:cNvSpPr/>
          <p:nvPr/>
        </p:nvSpPr>
        <p:spPr>
          <a:xfrm>
            <a:off x="999768" y="4499253"/>
            <a:ext cx="595313" cy="595313"/>
          </a:xfrm>
          <a:prstGeom prst="roundRect">
            <a:avLst>
              <a:gd name="adj" fmla="val 15358451"/>
            </a:avLst>
          </a:prstGeom>
          <a:solidFill>
            <a:srgbClr val="006747"/>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79" y="4662845"/>
            <a:ext cx="267891" cy="267891"/>
          </a:xfrm>
          <a:prstGeom prst="rect">
            <a:avLst/>
          </a:prstGeom>
        </p:spPr>
      </p:pic>
      <p:sp>
        <p:nvSpPr>
          <p:cNvPr id="16" name="Text 11"/>
          <p:cNvSpPr/>
          <p:nvPr/>
        </p:nvSpPr>
        <p:spPr>
          <a:xfrm>
            <a:off x="999768" y="5292923"/>
            <a:ext cx="2941439"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Respect for Boundaries</a:t>
            </a:r>
            <a:endParaRPr lang="en-US" sz="1950" dirty="0"/>
          </a:p>
        </p:txBody>
      </p:sp>
      <p:sp>
        <p:nvSpPr>
          <p:cNvPr id="17" name="Text 12"/>
          <p:cNvSpPr/>
          <p:nvPr/>
        </p:nvSpPr>
        <p:spPr>
          <a:xfrm>
            <a:off x="999768" y="5722144"/>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Understanding the sensitivity of mental health work and maintaining appropriate professional boundaries</a:t>
            </a:r>
            <a:endParaRPr lang="en-US" sz="1550" dirty="0"/>
          </a:p>
        </p:txBody>
      </p:sp>
      <p:sp>
        <p:nvSpPr>
          <p:cNvPr id="18" name="Shape 13"/>
          <p:cNvSpPr/>
          <p:nvPr/>
        </p:nvSpPr>
        <p:spPr>
          <a:xfrm>
            <a:off x="7414379" y="4293275"/>
            <a:ext cx="6422231" cy="2269927"/>
          </a:xfrm>
          <a:prstGeom prst="roundRect">
            <a:avLst>
              <a:gd name="adj" fmla="val 7869"/>
            </a:avLst>
          </a:prstGeom>
          <a:solidFill>
            <a:srgbClr val="D1EFE4"/>
          </a:solidFill>
          <a:ln w="7620">
            <a:solidFill>
              <a:srgbClr val="006747"/>
            </a:solidFill>
            <a:prstDash val="solid"/>
          </a:ln>
        </p:spPr>
      </p:sp>
      <p:sp>
        <p:nvSpPr>
          <p:cNvPr id="19" name="Shape 14"/>
          <p:cNvSpPr/>
          <p:nvPr/>
        </p:nvSpPr>
        <p:spPr>
          <a:xfrm>
            <a:off x="7620357" y="4499253"/>
            <a:ext cx="595313" cy="595313"/>
          </a:xfrm>
          <a:prstGeom prst="roundRect">
            <a:avLst>
              <a:gd name="adj" fmla="val 15358451"/>
            </a:avLst>
          </a:prstGeom>
          <a:solidFill>
            <a:srgbClr val="006747"/>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4068" y="4662845"/>
            <a:ext cx="267891" cy="267891"/>
          </a:xfrm>
          <a:prstGeom prst="rect">
            <a:avLst/>
          </a:prstGeom>
        </p:spPr>
      </p:pic>
      <p:sp>
        <p:nvSpPr>
          <p:cNvPr id="21" name="Text 15"/>
          <p:cNvSpPr/>
          <p:nvPr/>
        </p:nvSpPr>
        <p:spPr>
          <a:xfrm>
            <a:off x="7620357" y="5292923"/>
            <a:ext cx="3703320"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Purpose-Driven Contribution</a:t>
            </a:r>
            <a:endParaRPr lang="en-US" sz="1950" dirty="0"/>
          </a:p>
        </p:txBody>
      </p:sp>
      <p:sp>
        <p:nvSpPr>
          <p:cNvPr id="22" name="Text 16"/>
          <p:cNvSpPr/>
          <p:nvPr/>
        </p:nvSpPr>
        <p:spPr>
          <a:xfrm>
            <a:off x="7620357" y="5722144"/>
            <a:ext cx="6010275"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Genuine motivation to make a positive impact, not just build another tech product</a:t>
            </a:r>
            <a:endParaRPr lang="en-US" sz="1550" dirty="0"/>
          </a:p>
        </p:txBody>
      </p:sp>
      <p:sp>
        <p:nvSpPr>
          <p:cNvPr id="23" name="Text 17"/>
          <p:cNvSpPr/>
          <p:nvPr/>
        </p:nvSpPr>
        <p:spPr>
          <a:xfrm>
            <a:off x="793790" y="678644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There's no pressure to commit today. This conversation is about exploring mutual alignment—whether our values, vision, and ways of working resonate with what you're looking for in a meaningful project.</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793790" y="1421368"/>
            <a:ext cx="1651159" cy="373142"/>
          </a:xfrm>
          <a:prstGeom prst="roundRect">
            <a:avLst>
              <a:gd name="adj" fmla="val 38297"/>
            </a:avLst>
          </a:prstGeom>
          <a:solidFill>
            <a:srgbClr val="CCFFEF"/>
          </a:solidFill>
          <a:ln/>
        </p:spPr>
      </p:sp>
      <p:sp>
        <p:nvSpPr>
          <p:cNvPr id="3" name="Text 1"/>
          <p:cNvSpPr/>
          <p:nvPr/>
        </p:nvSpPr>
        <p:spPr>
          <a:xfrm>
            <a:off x="912852" y="1480899"/>
            <a:ext cx="1413034" cy="254079"/>
          </a:xfrm>
          <a:prstGeom prst="rect">
            <a:avLst/>
          </a:prstGeom>
          <a:noFill/>
          <a:ln/>
        </p:spPr>
        <p:txBody>
          <a:bodyPr wrap="none" lIns="0" tIns="0" rIns="0" bIns="0" rtlCol="0" anchor="t"/>
          <a:lstStyle/>
          <a:p>
            <a:pPr algn="l" indent="0" marL="0">
              <a:lnSpc>
                <a:spcPts val="2000"/>
              </a:lnSpc>
              <a:buNone/>
            </a:pPr>
            <a:r>
              <a:rPr lang="en-US" sz="1250" dirty="0">
                <a:solidFill>
                  <a:srgbClr val="4B4A4A"/>
                </a:solidFill>
                <a:latin typeface="Geist" pitchFamily="34" charset="0"/>
                <a:ea typeface="Geist" pitchFamily="34" charset="-122"/>
                <a:cs typeface="Geist" pitchFamily="34" charset="-120"/>
              </a:rPr>
              <a:t>OPEN DISCUSSION</a:t>
            </a:r>
            <a:endParaRPr lang="en-US" sz="1250" dirty="0"/>
          </a:p>
        </p:txBody>
      </p:sp>
      <p:sp>
        <p:nvSpPr>
          <p:cNvPr id="4" name="Text 2"/>
          <p:cNvSpPr/>
          <p:nvPr/>
        </p:nvSpPr>
        <p:spPr>
          <a:xfrm>
            <a:off x="793790" y="1873806"/>
            <a:ext cx="8269605"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Now We'd Love to Hear From You</a:t>
            </a:r>
            <a:endParaRPr lang="en-US" sz="3900" dirty="0"/>
          </a:p>
        </p:txBody>
      </p:sp>
      <p:sp>
        <p:nvSpPr>
          <p:cNvPr id="5" name="Text 3"/>
          <p:cNvSpPr/>
          <p:nvPr/>
        </p:nvSpPr>
        <p:spPr>
          <a:xfrm>
            <a:off x="793790" y="279153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This is your moment to share, question, explore, and express whatever is on your mind about Kaika AI. There are no wrong questions—only honest conversations that help us all understand if this might be the right fit.</a:t>
            </a:r>
            <a:endParaRPr lang="en-US" sz="1550" dirty="0"/>
          </a:p>
        </p:txBody>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674626"/>
            <a:ext cx="198358" cy="198358"/>
          </a:xfrm>
          <a:prstGeom prst="rect">
            <a:avLst/>
          </a:prstGeom>
        </p:spPr>
      </p:pic>
      <p:sp>
        <p:nvSpPr>
          <p:cNvPr id="7" name="Shape 4"/>
          <p:cNvSpPr/>
          <p:nvPr/>
        </p:nvSpPr>
        <p:spPr>
          <a:xfrm>
            <a:off x="793790" y="3964186"/>
            <a:ext cx="4215289" cy="22860"/>
          </a:xfrm>
          <a:prstGeom prst="rect">
            <a:avLst/>
          </a:prstGeom>
          <a:solidFill>
            <a:srgbClr val="006747"/>
          </a:solidFill>
          <a:ln/>
        </p:spPr>
      </p:sp>
      <p:sp>
        <p:nvSpPr>
          <p:cNvPr id="8" name="Text 5"/>
          <p:cNvSpPr/>
          <p:nvPr/>
        </p:nvSpPr>
        <p:spPr>
          <a:xfrm>
            <a:off x="793790" y="4109085"/>
            <a:ext cx="4215289" cy="620316"/>
          </a:xfrm>
          <a:prstGeom prst="rect">
            <a:avLst/>
          </a:prstGeom>
          <a:noFill/>
          <a:ln/>
        </p:spPr>
        <p:txBody>
          <a:bodyPr wrap="squar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What resonates with you about Kaika AI?</a:t>
            </a:r>
            <a:endParaRPr lang="en-US" sz="1950" dirty="0"/>
          </a:p>
        </p:txBody>
      </p:sp>
      <p:sp>
        <p:nvSpPr>
          <p:cNvPr id="9" name="Text 6"/>
          <p:cNvSpPr/>
          <p:nvPr/>
        </p:nvSpPr>
        <p:spPr>
          <a:xfrm>
            <a:off x="793790" y="4848463"/>
            <a:ext cx="4215289"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What aspects of the vision, approach, or philosophy speak to you personally?</a:t>
            </a:r>
            <a:endParaRPr lang="en-US" sz="1550" dirty="0"/>
          </a:p>
        </p:txBody>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7437" y="3674626"/>
            <a:ext cx="198358" cy="198358"/>
          </a:xfrm>
          <a:prstGeom prst="rect">
            <a:avLst/>
          </a:prstGeom>
        </p:spPr>
      </p:pic>
      <p:sp>
        <p:nvSpPr>
          <p:cNvPr id="11" name="Shape 7"/>
          <p:cNvSpPr/>
          <p:nvPr/>
        </p:nvSpPr>
        <p:spPr>
          <a:xfrm>
            <a:off x="5207437" y="3964186"/>
            <a:ext cx="4215408" cy="22860"/>
          </a:xfrm>
          <a:prstGeom prst="rect">
            <a:avLst/>
          </a:prstGeom>
          <a:solidFill>
            <a:srgbClr val="006747"/>
          </a:solidFill>
          <a:ln/>
        </p:spPr>
      </p:sp>
      <p:sp>
        <p:nvSpPr>
          <p:cNvPr id="12" name="Text 8"/>
          <p:cNvSpPr/>
          <p:nvPr/>
        </p:nvSpPr>
        <p:spPr>
          <a:xfrm>
            <a:off x="5207437" y="4109085"/>
            <a:ext cx="4215408" cy="620316"/>
          </a:xfrm>
          <a:prstGeom prst="rect">
            <a:avLst/>
          </a:prstGeom>
          <a:noFill/>
          <a:ln/>
        </p:spPr>
        <p:txBody>
          <a:bodyPr wrap="squar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Where do you see yourself contributing?</a:t>
            </a:r>
            <a:endParaRPr lang="en-US" sz="1950" dirty="0"/>
          </a:p>
        </p:txBody>
      </p:sp>
      <p:sp>
        <p:nvSpPr>
          <p:cNvPr id="13" name="Text 9"/>
          <p:cNvSpPr/>
          <p:nvPr/>
        </p:nvSpPr>
        <p:spPr>
          <a:xfrm>
            <a:off x="5207437" y="4848463"/>
            <a:ext cx="4215408"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What unique skills, perspectives, or experiences might you bring to this work?</a:t>
            </a:r>
            <a:endParaRPr lang="en-US" sz="1550" dirty="0"/>
          </a:p>
        </p:txBody>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21203" y="3674626"/>
            <a:ext cx="198358" cy="198358"/>
          </a:xfrm>
          <a:prstGeom prst="rect">
            <a:avLst/>
          </a:prstGeom>
        </p:spPr>
      </p:pic>
      <p:sp>
        <p:nvSpPr>
          <p:cNvPr id="15" name="Shape 10"/>
          <p:cNvSpPr/>
          <p:nvPr/>
        </p:nvSpPr>
        <p:spPr>
          <a:xfrm>
            <a:off x="9621203" y="3964186"/>
            <a:ext cx="4215289" cy="22860"/>
          </a:xfrm>
          <a:prstGeom prst="rect">
            <a:avLst/>
          </a:prstGeom>
          <a:solidFill>
            <a:srgbClr val="006747"/>
          </a:solidFill>
          <a:ln/>
        </p:spPr>
      </p:sp>
      <p:sp>
        <p:nvSpPr>
          <p:cNvPr id="16" name="Text 11"/>
          <p:cNvSpPr/>
          <p:nvPr/>
        </p:nvSpPr>
        <p:spPr>
          <a:xfrm>
            <a:off x="9621203" y="4109085"/>
            <a:ext cx="4215289" cy="620316"/>
          </a:xfrm>
          <a:prstGeom prst="rect">
            <a:avLst/>
          </a:prstGeom>
          <a:noFill/>
          <a:ln/>
        </p:spPr>
        <p:txBody>
          <a:bodyPr wrap="squar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What questions or concerns do you have?</a:t>
            </a:r>
            <a:endParaRPr lang="en-US" sz="1950" dirty="0"/>
          </a:p>
        </p:txBody>
      </p:sp>
      <p:sp>
        <p:nvSpPr>
          <p:cNvPr id="17" name="Text 12"/>
          <p:cNvSpPr/>
          <p:nvPr/>
        </p:nvSpPr>
        <p:spPr>
          <a:xfrm>
            <a:off x="9621203" y="4848463"/>
            <a:ext cx="4215289"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What would you like to understand better about the project, the approach, or the collaboration?</a:t>
            </a:r>
            <a:endParaRPr lang="en-US" sz="1550" dirty="0"/>
          </a:p>
        </p:txBody>
      </p:sp>
      <p:sp>
        <p:nvSpPr>
          <p:cNvPr id="18" name="Text 13"/>
          <p:cNvSpPr/>
          <p:nvPr/>
        </p:nvSpPr>
        <p:spPr>
          <a:xfrm>
            <a:off x="793790" y="617315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Feel free to jump in when you're ready to speak, or raise your hand if you prefer to be called on. We'll make sure everyone who wants to share has the opportunity to be heard.</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1027867" y="479346"/>
            <a:ext cx="6959322" cy="543639"/>
          </a:xfrm>
          <a:prstGeom prst="rect">
            <a:avLst/>
          </a:prstGeom>
          <a:noFill/>
          <a:ln/>
        </p:spPr>
        <p:txBody>
          <a:bodyPr wrap="none" lIns="0" tIns="0" rIns="0" bIns="0" rtlCol="0" anchor="t"/>
          <a:lstStyle/>
          <a:p>
            <a:pPr algn="l" indent="0" marL="0">
              <a:lnSpc>
                <a:spcPts val="4250"/>
              </a:lnSpc>
              <a:buNone/>
            </a:pPr>
            <a:r>
              <a:rPr lang="en-US" sz="3400" b="1" dirty="0">
                <a:solidFill>
                  <a:srgbClr val="006747"/>
                </a:solidFill>
                <a:latin typeface="Noto Serif SC Bold" pitchFamily="34" charset="0"/>
                <a:ea typeface="Noto Serif SC Bold" pitchFamily="34" charset="-122"/>
                <a:cs typeface="Noto Serif SC Bold" pitchFamily="34" charset="-120"/>
              </a:rPr>
              <a:t>Your Voice Shapes This Journey</a:t>
            </a:r>
            <a:endParaRPr lang="en-US" sz="3400" dirty="0"/>
          </a:p>
        </p:txBody>
      </p:sp>
      <p:sp>
        <p:nvSpPr>
          <p:cNvPr id="3" name="Text 1"/>
          <p:cNvSpPr/>
          <p:nvPr/>
        </p:nvSpPr>
        <p:spPr>
          <a:xfrm>
            <a:off x="1027867" y="1440299"/>
            <a:ext cx="6075045" cy="834747"/>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The conversation we're having today isn't just about presenting information—it's about co-creation. The questions you ask, the concerns you raise, and the ideas you share will directly influence how Kaika AI evolves.</a:t>
            </a:r>
            <a:endParaRPr lang="en-US" sz="1350" dirty="0"/>
          </a:p>
        </p:txBody>
      </p:sp>
      <p:sp>
        <p:nvSpPr>
          <p:cNvPr id="4" name="Text 2"/>
          <p:cNvSpPr/>
          <p:nvPr/>
        </p:nvSpPr>
        <p:spPr>
          <a:xfrm>
            <a:off x="1027867" y="2431494"/>
            <a:ext cx="6075045" cy="834747"/>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We're listening not just to be polite, but because </a:t>
            </a:r>
            <a:pPr algn="l" indent="0" marL="0">
              <a:lnSpc>
                <a:spcPts val="2150"/>
              </a:lnSpc>
              <a:buNone/>
            </a:pPr>
            <a:r>
              <a:rPr lang="en-US" sz="1350" b="1" dirty="0">
                <a:solidFill>
                  <a:srgbClr val="006747"/>
                </a:solidFill>
                <a:latin typeface="Geist" pitchFamily="34" charset="0"/>
                <a:ea typeface="Geist" pitchFamily="34" charset="-122"/>
                <a:cs typeface="Geist" pitchFamily="34" charset="-120"/>
              </a:rPr>
              <a:t>we genuinely believe that the best version of Kaika AI will emerge from diverse voices coming together</a:t>
            </a:r>
            <a:pPr algn="l" indent="0" marL="0">
              <a:lnSpc>
                <a:spcPts val="2150"/>
              </a:lnSpc>
              <a:buNone/>
            </a:pPr>
            <a:r>
              <a:rPr lang="en-US" sz="1350" dirty="0">
                <a:solidFill>
                  <a:srgbClr val="4B4A4A"/>
                </a:solidFill>
                <a:latin typeface="Geist" pitchFamily="34" charset="0"/>
                <a:ea typeface="Geist" pitchFamily="34" charset="-122"/>
                <a:cs typeface="Geist" pitchFamily="34" charset="-120"/>
              </a:rPr>
              <a:t>, each bringing their unique wisdom and perspective.</a:t>
            </a:r>
            <a:endParaRPr lang="en-US" sz="1350" dirty="0"/>
          </a:p>
        </p:txBody>
      </p:sp>
      <p:sp>
        <p:nvSpPr>
          <p:cNvPr id="5" name="Text 3"/>
          <p:cNvSpPr/>
          <p:nvPr/>
        </p:nvSpPr>
        <p:spPr>
          <a:xfrm>
            <a:off x="1027867" y="3422690"/>
            <a:ext cx="6075045" cy="834747"/>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Some of you might see immediate ways to contribute. Others might need more time to reflect. Both responses are completely valid. This is about finding authentic alignment, not forcing connections that aren't there.</a:t>
            </a:r>
            <a:endParaRPr lang="en-US" sz="1350" dirty="0"/>
          </a:p>
        </p:txBody>
      </p:sp>
      <p:pic>
        <p:nvPicPr>
          <p:cNvPr id="6" name="Image 0" descr="preencoded.png">    </p:cNvPr>
          <p:cNvPicPr>
            <a:picLocks noChangeAspect="1"/>
          </p:cNvPicPr>
          <p:nvPr/>
        </p:nvPicPr>
        <p:blipFill>
          <a:blip r:embed="rId1"/>
          <a:stretch>
            <a:fillRect/>
          </a:stretch>
        </p:blipFill>
        <p:spPr>
          <a:xfrm>
            <a:off x="7534870" y="1479471"/>
            <a:ext cx="6075045" cy="60750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950952"/>
            <a:ext cx="9439513"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Next Steps: Moving Forward Together</a:t>
            </a:r>
            <a:endParaRPr lang="en-US" sz="3900" dirty="0"/>
          </a:p>
        </p:txBody>
      </p:sp>
      <p:sp>
        <p:nvSpPr>
          <p:cNvPr id="3" name="Text 1"/>
          <p:cNvSpPr/>
          <p:nvPr/>
        </p:nvSpPr>
        <p:spPr>
          <a:xfrm>
            <a:off x="793790" y="196786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Thank you for your honesty, energy, and presence in this conversation. What happens next depends on the connections and alignment we've discovered today.</a:t>
            </a:r>
            <a:endParaRPr lang="en-US" sz="1550" dirty="0"/>
          </a:p>
        </p:txBody>
      </p:sp>
      <p:pic>
        <p:nvPicPr>
          <p:cNvPr id="4" name="Image 0" descr="preencoded.png">    </p:cNvPr>
          <p:cNvPicPr>
            <a:picLocks noChangeAspect="1"/>
          </p:cNvPicPr>
          <p:nvPr/>
        </p:nvPicPr>
        <p:blipFill>
          <a:blip r:embed="rId1"/>
          <a:stretch>
            <a:fillRect/>
          </a:stretch>
        </p:blipFill>
        <p:spPr>
          <a:xfrm>
            <a:off x="793790" y="2826187"/>
            <a:ext cx="4347567" cy="793790"/>
          </a:xfrm>
          <a:prstGeom prst="rect">
            <a:avLst/>
          </a:prstGeom>
        </p:spPr>
      </p:pic>
      <p:sp>
        <p:nvSpPr>
          <p:cNvPr id="5" name="Text 2"/>
          <p:cNvSpPr/>
          <p:nvPr/>
        </p:nvSpPr>
        <p:spPr>
          <a:xfrm>
            <a:off x="992148" y="3818334"/>
            <a:ext cx="2785943"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Individual Follow-Ups</a:t>
            </a:r>
            <a:endParaRPr lang="en-US" sz="1950" dirty="0"/>
          </a:p>
        </p:txBody>
      </p:sp>
      <p:sp>
        <p:nvSpPr>
          <p:cNvPr id="6" name="Text 3"/>
          <p:cNvSpPr/>
          <p:nvPr/>
        </p:nvSpPr>
        <p:spPr>
          <a:xfrm>
            <a:off x="992148" y="4247555"/>
            <a:ext cx="3950851"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One-on-one conversations with those who feel strong alignment and want to explore specific collaboration possibilities</a:t>
            </a:r>
            <a:endParaRPr lang="en-US" sz="1550" dirty="0"/>
          </a:p>
        </p:txBody>
      </p:sp>
      <p:pic>
        <p:nvPicPr>
          <p:cNvPr id="7" name="Image 1" descr="preencoded.png">    </p:cNvPr>
          <p:cNvPicPr>
            <a:picLocks noChangeAspect="1"/>
          </p:cNvPicPr>
          <p:nvPr/>
        </p:nvPicPr>
        <p:blipFill>
          <a:blip r:embed="rId2"/>
          <a:stretch>
            <a:fillRect/>
          </a:stretch>
        </p:blipFill>
        <p:spPr>
          <a:xfrm>
            <a:off x="5141357" y="2826187"/>
            <a:ext cx="4347567" cy="793790"/>
          </a:xfrm>
          <a:prstGeom prst="rect">
            <a:avLst/>
          </a:prstGeom>
        </p:spPr>
      </p:pic>
      <p:sp>
        <p:nvSpPr>
          <p:cNvPr id="8" name="Text 4"/>
          <p:cNvSpPr/>
          <p:nvPr/>
        </p:nvSpPr>
        <p:spPr>
          <a:xfrm>
            <a:off x="5339715" y="381833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Shared Workspace</a:t>
            </a:r>
            <a:endParaRPr lang="en-US" sz="1950" dirty="0"/>
          </a:p>
        </p:txBody>
      </p:sp>
      <p:sp>
        <p:nvSpPr>
          <p:cNvPr id="9" name="Text 5"/>
          <p:cNvSpPr/>
          <p:nvPr/>
        </p:nvSpPr>
        <p:spPr>
          <a:xfrm>
            <a:off x="5339715" y="4247555"/>
            <a:ext cx="3950851"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Documentation, project boards, and communication channels for those who join the team or contribute regularly</a:t>
            </a:r>
            <a:endParaRPr lang="en-US" sz="1550" dirty="0"/>
          </a:p>
        </p:txBody>
      </p:sp>
      <p:pic>
        <p:nvPicPr>
          <p:cNvPr id="10" name="Image 2" descr="preencoded.png">    </p:cNvPr>
          <p:cNvPicPr>
            <a:picLocks noChangeAspect="1"/>
          </p:cNvPicPr>
          <p:nvPr/>
        </p:nvPicPr>
        <p:blipFill>
          <a:blip r:embed="rId3"/>
          <a:stretch>
            <a:fillRect/>
          </a:stretch>
        </p:blipFill>
        <p:spPr>
          <a:xfrm>
            <a:off x="9488924" y="2826187"/>
            <a:ext cx="4347567" cy="793790"/>
          </a:xfrm>
          <a:prstGeom prst="rect">
            <a:avLst/>
          </a:prstGeom>
        </p:spPr>
      </p:pic>
      <p:sp>
        <p:nvSpPr>
          <p:cNvPr id="11" name="Text 6"/>
          <p:cNvSpPr/>
          <p:nvPr/>
        </p:nvSpPr>
        <p:spPr>
          <a:xfrm>
            <a:off x="9687282" y="381833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Clear Expectations</a:t>
            </a:r>
            <a:endParaRPr lang="en-US" sz="1950" dirty="0"/>
          </a:p>
        </p:txBody>
      </p:sp>
      <p:sp>
        <p:nvSpPr>
          <p:cNvPr id="12" name="Text 7"/>
          <p:cNvSpPr/>
          <p:nvPr/>
        </p:nvSpPr>
        <p:spPr>
          <a:xfrm>
            <a:off x="9687282" y="4247555"/>
            <a:ext cx="3950851"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Transparent discussions about roles, time commitments, compensation (when applicable), and how we'll work together</a:t>
            </a:r>
            <a:endParaRPr lang="en-US" sz="1550" dirty="0"/>
          </a:p>
        </p:txBody>
      </p:sp>
      <p:sp>
        <p:nvSpPr>
          <p:cNvPr id="13" name="Shape 8"/>
          <p:cNvSpPr/>
          <p:nvPr/>
        </p:nvSpPr>
        <p:spPr>
          <a:xfrm>
            <a:off x="793790" y="5621774"/>
            <a:ext cx="13042821" cy="1656874"/>
          </a:xfrm>
          <a:prstGeom prst="roundRect">
            <a:avLst>
              <a:gd name="adj" fmla="val 10781"/>
            </a:avLst>
          </a:prstGeom>
          <a:solidFill>
            <a:srgbClr val="B3FFE7"/>
          </a:solidFill>
          <a:ln/>
        </p:spPr>
      </p:sp>
      <p:pic>
        <p:nvPicPr>
          <p:cNvPr id="14" name="Image 3" descr="preencoded.png">    </p:cNvPr>
          <p:cNvPicPr>
            <a:picLocks noChangeAspect="1"/>
          </p:cNvPicPr>
          <p:nvPr/>
        </p:nvPicPr>
        <p:blipFill>
          <a:blip r:embed="rId4"/>
          <a:stretch>
            <a:fillRect/>
          </a:stretch>
        </p:blipFill>
        <p:spPr>
          <a:xfrm>
            <a:off x="992148" y="5917049"/>
            <a:ext cx="248007" cy="198358"/>
          </a:xfrm>
          <a:prstGeom prst="rect">
            <a:avLst/>
          </a:prstGeom>
        </p:spPr>
      </p:pic>
      <p:sp>
        <p:nvSpPr>
          <p:cNvPr id="15" name="Text 9"/>
          <p:cNvSpPr/>
          <p:nvPr/>
        </p:nvSpPr>
        <p:spPr>
          <a:xfrm>
            <a:off x="1438513" y="5869662"/>
            <a:ext cx="12199739" cy="317540"/>
          </a:xfrm>
          <a:prstGeom prst="rect">
            <a:avLst/>
          </a:prstGeom>
          <a:noFill/>
          <a:ln/>
        </p:spPr>
        <p:txBody>
          <a:bodyPr wrap="none" lIns="0" tIns="0" rIns="0" bIns="0" rtlCol="0" anchor="t"/>
          <a:lstStyle/>
          <a:p>
            <a:pPr algn="l" indent="0" marL="0">
              <a:lnSpc>
                <a:spcPts val="2500"/>
              </a:lnSpc>
              <a:buNone/>
            </a:pPr>
            <a:r>
              <a:rPr lang="en-US" sz="1550" b="1" dirty="0">
                <a:solidFill>
                  <a:srgbClr val="000000"/>
                </a:solidFill>
                <a:latin typeface="Geist" pitchFamily="34" charset="0"/>
                <a:ea typeface="Geist" pitchFamily="34" charset="-122"/>
                <a:cs typeface="Geist" pitchFamily="34" charset="-120"/>
              </a:rPr>
              <a:t>No Pressure, Only Invitation</a:t>
            </a:r>
            <a:endParaRPr lang="en-US" sz="1550" dirty="0"/>
          </a:p>
        </p:txBody>
      </p:sp>
      <p:sp>
        <p:nvSpPr>
          <p:cNvPr id="16" name="Text 10"/>
          <p:cNvSpPr/>
          <p:nvPr/>
        </p:nvSpPr>
        <p:spPr>
          <a:xfrm>
            <a:off x="1438513" y="6365796"/>
            <a:ext cx="12199739"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Geist" pitchFamily="34" charset="0"/>
                <a:ea typeface="Geist" pitchFamily="34" charset="-122"/>
                <a:cs typeface="Geist" pitchFamily="34" charset="-120"/>
              </a:rPr>
              <a:t>If this doesn't feel like the right fit for you, that's completely okay. We appreciate your time and interest. If it does resonate, we're excited to continue the conversation and explore what we might build together.</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617821"/>
            <a:ext cx="1580674" cy="373142"/>
          </a:xfrm>
          <a:prstGeom prst="roundRect">
            <a:avLst>
              <a:gd name="adj" fmla="val 38297"/>
            </a:avLst>
          </a:prstGeom>
          <a:solidFill>
            <a:srgbClr val="CCFFEF"/>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2852" y="1724978"/>
            <a:ext cx="158710" cy="158710"/>
          </a:xfrm>
          <a:prstGeom prst="rect">
            <a:avLst/>
          </a:prstGeom>
        </p:spPr>
      </p:pic>
      <p:sp>
        <p:nvSpPr>
          <p:cNvPr id="4" name="Text 1"/>
          <p:cNvSpPr/>
          <p:nvPr/>
        </p:nvSpPr>
        <p:spPr>
          <a:xfrm>
            <a:off x="1150858" y="1677353"/>
            <a:ext cx="1104543" cy="254079"/>
          </a:xfrm>
          <a:prstGeom prst="rect">
            <a:avLst/>
          </a:prstGeom>
          <a:noFill/>
          <a:ln/>
        </p:spPr>
        <p:txBody>
          <a:bodyPr wrap="none" lIns="0" tIns="0" rIns="0" bIns="0" rtlCol="0" anchor="t"/>
          <a:lstStyle/>
          <a:p>
            <a:pPr algn="l" indent="0" marL="0">
              <a:lnSpc>
                <a:spcPts val="2000"/>
              </a:lnSpc>
              <a:buNone/>
            </a:pPr>
            <a:r>
              <a:rPr lang="en-US" sz="1250" dirty="0">
                <a:solidFill>
                  <a:srgbClr val="4B4A4A"/>
                </a:solidFill>
                <a:latin typeface="Geist" pitchFamily="34" charset="0"/>
                <a:ea typeface="Geist" pitchFamily="34" charset="-122"/>
                <a:cs typeface="Geist" pitchFamily="34" charset="-120"/>
              </a:rPr>
              <a:t>OUR JOURNEY</a:t>
            </a:r>
            <a:endParaRPr lang="en-US" sz="1250" dirty="0"/>
          </a:p>
        </p:txBody>
      </p:sp>
      <p:sp>
        <p:nvSpPr>
          <p:cNvPr id="5" name="Text 2"/>
          <p:cNvSpPr/>
          <p:nvPr/>
        </p:nvSpPr>
        <p:spPr>
          <a:xfrm>
            <a:off x="793790" y="2070259"/>
            <a:ext cx="7277814"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Welcome to This Exploration</a:t>
            </a:r>
            <a:endParaRPr lang="en-US" sz="3900" dirty="0"/>
          </a:p>
        </p:txBody>
      </p:sp>
      <p:sp>
        <p:nvSpPr>
          <p:cNvPr id="6" name="Text 3"/>
          <p:cNvSpPr/>
          <p:nvPr/>
        </p:nvSpPr>
        <p:spPr>
          <a:xfrm>
            <a:off x="793790" y="3166586"/>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Thank you for taking the time to join this conversation around Kaika AI. Today isn't about presentations or pitches—it's about connection, curiosity, and exploring whether we might build something meaningful together.</a:t>
            </a:r>
            <a:endParaRPr lang="en-US" sz="1550" dirty="0"/>
          </a:p>
        </p:txBody>
      </p:sp>
      <p:sp>
        <p:nvSpPr>
          <p:cNvPr id="7" name="Text 4"/>
          <p:cNvSpPr/>
          <p:nvPr/>
        </p:nvSpPr>
        <p:spPr>
          <a:xfrm>
            <a:off x="793790" y="4297799"/>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This session is designed to be open, relaxed, and conversational. We'll share the vision behind Kaika AI, explore where we are on this journey, and most importantly, hear from you about what resonates and where you might see yourself contributing.</a:t>
            </a:r>
            <a:endParaRPr lang="en-US" sz="1550" dirty="0"/>
          </a:p>
        </p:txBody>
      </p:sp>
      <p:sp>
        <p:nvSpPr>
          <p:cNvPr id="8" name="Text 5"/>
          <p:cNvSpPr/>
          <p:nvPr/>
        </p:nvSpPr>
        <p:spPr>
          <a:xfrm>
            <a:off x="793790" y="5429012"/>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Please feel comfortable turning on your camera if you'd like, and stay muted when not speaking to keep our conversation clear. This is a space for authentic dialogue and genuine exploration.</a:t>
            </a:r>
            <a:endParaRPr lang="en-US" sz="1550" dirty="0"/>
          </a:p>
        </p:txBody>
      </p:sp>
      <p:sp>
        <p:nvSpPr>
          <p:cNvPr id="9" name="Shape 6"/>
          <p:cNvSpPr/>
          <p:nvPr/>
        </p:nvSpPr>
        <p:spPr>
          <a:xfrm>
            <a:off x="8917543" y="3211235"/>
            <a:ext cx="4926568" cy="3177302"/>
          </a:xfrm>
          <a:prstGeom prst="roundRect">
            <a:avLst>
              <a:gd name="adj" fmla="val 5622"/>
            </a:avLst>
          </a:prstGeom>
          <a:solidFill>
            <a:srgbClr val="B3FFE7"/>
          </a:solidFill>
          <a:ln/>
        </p:spPr>
      </p:sp>
      <p:pic>
        <p:nvPicPr>
          <p:cNvPr id="10" name="Image 1" descr="preencoded.png">    </p:cNvPr>
          <p:cNvPicPr>
            <a:picLocks noChangeAspect="1"/>
          </p:cNvPicPr>
          <p:nvPr/>
        </p:nvPicPr>
        <p:blipFill>
          <a:blip r:embed="rId3"/>
          <a:stretch>
            <a:fillRect/>
          </a:stretch>
        </p:blipFill>
        <p:spPr>
          <a:xfrm>
            <a:off x="9115901" y="3501152"/>
            <a:ext cx="310039" cy="248007"/>
          </a:xfrm>
          <a:prstGeom prst="rect">
            <a:avLst/>
          </a:prstGeom>
        </p:spPr>
      </p:pic>
      <p:sp>
        <p:nvSpPr>
          <p:cNvPr id="11" name="Text 7"/>
          <p:cNvSpPr/>
          <p:nvPr/>
        </p:nvSpPr>
        <p:spPr>
          <a:xfrm>
            <a:off x="9624298" y="345912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Noto Serif SC Bold" pitchFamily="34" charset="0"/>
                <a:ea typeface="Noto Serif SC Bold" pitchFamily="34" charset="-122"/>
                <a:cs typeface="Noto Serif SC Bold" pitchFamily="34" charset="-120"/>
              </a:rPr>
              <a:t>Session Flow</a:t>
            </a:r>
            <a:endParaRPr lang="en-US" sz="1950" dirty="0"/>
          </a:p>
        </p:txBody>
      </p:sp>
      <p:sp>
        <p:nvSpPr>
          <p:cNvPr id="12" name="Text 8"/>
          <p:cNvSpPr/>
          <p:nvPr/>
        </p:nvSpPr>
        <p:spPr>
          <a:xfrm>
            <a:off x="9624298" y="3967639"/>
            <a:ext cx="40214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Geist" pitchFamily="34" charset="0"/>
                <a:ea typeface="Geist" pitchFamily="34" charset="-122"/>
                <a:cs typeface="Geist" pitchFamily="34" charset="-120"/>
              </a:rPr>
              <a:t>Introductions &amp; connections</a:t>
            </a:r>
            <a:endParaRPr lang="en-US" sz="1550" dirty="0"/>
          </a:p>
        </p:txBody>
      </p:sp>
      <p:sp>
        <p:nvSpPr>
          <p:cNvPr id="13" name="Text 9"/>
          <p:cNvSpPr/>
          <p:nvPr/>
        </p:nvSpPr>
        <p:spPr>
          <a:xfrm>
            <a:off x="9624298" y="4354592"/>
            <a:ext cx="40214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Geist" pitchFamily="34" charset="0"/>
                <a:ea typeface="Geist" pitchFamily="34" charset="-122"/>
                <a:cs typeface="Geist" pitchFamily="34" charset="-120"/>
              </a:rPr>
              <a:t>The Kaika AI vision</a:t>
            </a:r>
            <a:endParaRPr lang="en-US" sz="1550" dirty="0"/>
          </a:p>
        </p:txBody>
      </p:sp>
      <p:sp>
        <p:nvSpPr>
          <p:cNvPr id="14" name="Text 10"/>
          <p:cNvSpPr/>
          <p:nvPr/>
        </p:nvSpPr>
        <p:spPr>
          <a:xfrm>
            <a:off x="9624298" y="4741545"/>
            <a:ext cx="40214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Geist" pitchFamily="34" charset="0"/>
                <a:ea typeface="Geist" pitchFamily="34" charset="-122"/>
                <a:cs typeface="Geist" pitchFamily="34" charset="-120"/>
              </a:rPr>
              <a:t>Current stage &amp; roadmap</a:t>
            </a:r>
            <a:endParaRPr lang="en-US" sz="1550" dirty="0"/>
          </a:p>
        </p:txBody>
      </p:sp>
      <p:sp>
        <p:nvSpPr>
          <p:cNvPr id="15" name="Text 11"/>
          <p:cNvSpPr/>
          <p:nvPr/>
        </p:nvSpPr>
        <p:spPr>
          <a:xfrm>
            <a:off x="9624298" y="5128498"/>
            <a:ext cx="40214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Geist" pitchFamily="34" charset="0"/>
                <a:ea typeface="Geist" pitchFamily="34" charset="-122"/>
                <a:cs typeface="Geist" pitchFamily="34" charset="-120"/>
              </a:rPr>
              <a:t>Ways to collaborate</a:t>
            </a:r>
            <a:endParaRPr lang="en-US" sz="1550" dirty="0"/>
          </a:p>
        </p:txBody>
      </p:sp>
      <p:sp>
        <p:nvSpPr>
          <p:cNvPr id="16" name="Text 12"/>
          <p:cNvSpPr/>
          <p:nvPr/>
        </p:nvSpPr>
        <p:spPr>
          <a:xfrm>
            <a:off x="9624298" y="5515451"/>
            <a:ext cx="40214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Geist" pitchFamily="34" charset="0"/>
                <a:ea typeface="Geist" pitchFamily="34" charset="-122"/>
                <a:cs typeface="Geist" pitchFamily="34" charset="-120"/>
              </a:rPr>
              <a:t>Open discussion</a:t>
            </a:r>
            <a:endParaRPr lang="en-US" sz="1550" dirty="0"/>
          </a:p>
        </p:txBody>
      </p:sp>
      <p:sp>
        <p:nvSpPr>
          <p:cNvPr id="17" name="Text 13"/>
          <p:cNvSpPr/>
          <p:nvPr/>
        </p:nvSpPr>
        <p:spPr>
          <a:xfrm>
            <a:off x="9624298" y="5902404"/>
            <a:ext cx="40214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Geist" pitchFamily="34" charset="0"/>
                <a:ea typeface="Geist" pitchFamily="34" charset="-122"/>
                <a:cs typeface="Geist" pitchFamily="34" charset="-120"/>
              </a:rPr>
              <a:t>Next steps</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520785"/>
            <a:ext cx="6522720"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Kaika AI Is Still Becoming</a:t>
            </a:r>
            <a:endParaRPr lang="en-US" sz="3900" dirty="0"/>
          </a:p>
        </p:txBody>
      </p:sp>
      <p:sp>
        <p:nvSpPr>
          <p:cNvPr id="3" name="Text 1"/>
          <p:cNvSpPr/>
          <p:nvPr/>
        </p:nvSpPr>
        <p:spPr>
          <a:xfrm>
            <a:off x="1091446" y="2760940"/>
            <a:ext cx="12745164"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"Conversations like this shape what Kaika AI will grow into. If we move forward together, we do so with intention, care, and respect for the human mind and spirit."</a:t>
            </a:r>
            <a:endParaRPr lang="en-US" sz="1550" dirty="0"/>
          </a:p>
        </p:txBody>
      </p:sp>
      <p:sp>
        <p:nvSpPr>
          <p:cNvPr id="4" name="Shape 2"/>
          <p:cNvSpPr/>
          <p:nvPr/>
        </p:nvSpPr>
        <p:spPr>
          <a:xfrm>
            <a:off x="793790" y="2537698"/>
            <a:ext cx="22860" cy="1081564"/>
          </a:xfrm>
          <a:prstGeom prst="rect">
            <a:avLst/>
          </a:prstGeom>
          <a:solidFill>
            <a:srgbClr val="006747"/>
          </a:solidFill>
          <a:ln/>
        </p:spPr>
      </p:sp>
      <p:sp>
        <p:nvSpPr>
          <p:cNvPr id="5" name="Text 3"/>
          <p:cNvSpPr/>
          <p:nvPr/>
        </p:nvSpPr>
        <p:spPr>
          <a:xfrm>
            <a:off x="793790" y="384250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Thank you for being part of this early exploration. Whether you continue on this journey with us or simply carry the conversation in your heart, you've contributed something valuable by being here today.</a:t>
            </a:r>
            <a:endParaRPr lang="en-US" sz="1550" dirty="0"/>
          </a:p>
        </p:txBody>
      </p:sp>
      <p:sp>
        <p:nvSpPr>
          <p:cNvPr id="6" name="Text 4"/>
          <p:cNvSpPr/>
          <p:nvPr/>
        </p:nvSpPr>
        <p:spPr>
          <a:xfrm>
            <a:off x="793790" y="4700826"/>
            <a:ext cx="13042821" cy="635079"/>
          </a:xfrm>
          <a:prstGeom prst="rect">
            <a:avLst/>
          </a:prstGeom>
          <a:noFill/>
          <a:ln/>
        </p:spPr>
        <p:txBody>
          <a:bodyPr wrap="square" lIns="0" tIns="0" rIns="0" bIns="0" rtlCol="0" anchor="t"/>
          <a:lstStyle/>
          <a:p>
            <a:pPr algn="l" indent="0" marL="0">
              <a:lnSpc>
                <a:spcPts val="2500"/>
              </a:lnSpc>
              <a:buNone/>
            </a:pPr>
            <a:r>
              <a:rPr lang="en-US" sz="1550" b="1" dirty="0">
                <a:solidFill>
                  <a:srgbClr val="006747"/>
                </a:solidFill>
                <a:latin typeface="Geist" pitchFamily="34" charset="0"/>
                <a:ea typeface="Geist" pitchFamily="34" charset="-122"/>
                <a:cs typeface="Geist" pitchFamily="34" charset="-120"/>
              </a:rPr>
              <a:t>I'm grateful for each of you—and if our paths align, I'm excited for what we'll create together in service of human wellbeing and meaningful connection.</a:t>
            </a:r>
            <a:endParaRPr lang="en-US" sz="1550" dirty="0"/>
          </a:p>
        </p:txBody>
      </p:sp>
      <p:sp>
        <p:nvSpPr>
          <p:cNvPr id="7" name="Text 5"/>
          <p:cNvSpPr/>
          <p:nvPr/>
        </p:nvSpPr>
        <p:spPr>
          <a:xfrm>
            <a:off x="793790" y="555914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Enjoy the rest of your day, and thank you.</a:t>
            </a:r>
            <a:endParaRPr lang="en-US" sz="1550" dirty="0"/>
          </a:p>
        </p:txBody>
      </p:sp>
      <p:sp>
        <p:nvSpPr>
          <p:cNvPr id="8" name="Shape 6"/>
          <p:cNvSpPr/>
          <p:nvPr/>
        </p:nvSpPr>
        <p:spPr>
          <a:xfrm>
            <a:off x="793790" y="6199077"/>
            <a:ext cx="13042821" cy="32385"/>
          </a:xfrm>
          <a:prstGeom prst="rect">
            <a:avLst/>
          </a:prstGeom>
          <a:solidFill>
            <a:srgbClr val="4B4A4A">
              <a:alpha val="50000"/>
            </a:srgbClr>
          </a:solidFill>
          <a:ln/>
        </p:spPr>
      </p:sp>
      <p:sp>
        <p:nvSpPr>
          <p:cNvPr id="9" name="Text 7"/>
          <p:cNvSpPr/>
          <p:nvPr/>
        </p:nvSpPr>
        <p:spPr>
          <a:xfrm>
            <a:off x="793790" y="6454616"/>
            <a:ext cx="13042821" cy="254079"/>
          </a:xfrm>
          <a:prstGeom prst="rect">
            <a:avLst/>
          </a:prstGeom>
          <a:noFill/>
          <a:ln/>
        </p:spPr>
        <p:txBody>
          <a:bodyPr wrap="none" lIns="0" tIns="0" rIns="0" bIns="0" rtlCol="0" anchor="t"/>
          <a:lstStyle/>
          <a:p>
            <a:pPr algn="l" indent="0" marL="0">
              <a:lnSpc>
                <a:spcPts val="2000"/>
              </a:lnSpc>
              <a:buNone/>
            </a:pPr>
            <a:r>
              <a:rPr lang="en-US" sz="1250" i="1" dirty="0">
                <a:solidFill>
                  <a:srgbClr val="4B4A4A"/>
                </a:solidFill>
                <a:latin typeface="Geist" pitchFamily="34" charset="0"/>
                <a:ea typeface="Geist" pitchFamily="34" charset="-122"/>
                <a:cs typeface="Geist" pitchFamily="34" charset="-120"/>
              </a:rPr>
              <a:t>For follow-up conversations or questions: Please reach out directly to continue our dialogue.</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469588"/>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Let's Connect: Who's in the Room?</a:t>
            </a:r>
            <a:endParaRPr lang="en-US" sz="3900" dirty="0"/>
          </a:p>
        </p:txBody>
      </p:sp>
      <p:sp>
        <p:nvSpPr>
          <p:cNvPr id="4" name="Shape 1"/>
          <p:cNvSpPr/>
          <p:nvPr/>
        </p:nvSpPr>
        <p:spPr>
          <a:xfrm>
            <a:off x="6280190" y="3007400"/>
            <a:ext cx="3679031" cy="1506736"/>
          </a:xfrm>
          <a:prstGeom prst="roundRect">
            <a:avLst>
              <a:gd name="adj" fmla="val 11855"/>
            </a:avLst>
          </a:prstGeom>
          <a:solidFill>
            <a:srgbClr val="E5F9F2">
              <a:alpha val="95000"/>
            </a:srgbClr>
          </a:solidFill>
          <a:ln w="22860">
            <a:solidFill>
              <a:srgbClr val="B7D5CA"/>
            </a:solidFill>
            <a:prstDash val="solid"/>
          </a:ln>
        </p:spPr>
      </p:sp>
      <p:sp>
        <p:nvSpPr>
          <p:cNvPr id="5" name="Text 2"/>
          <p:cNvSpPr/>
          <p:nvPr/>
        </p:nvSpPr>
        <p:spPr>
          <a:xfrm>
            <a:off x="6501408" y="322861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Share Your Name</a:t>
            </a:r>
            <a:endParaRPr lang="en-US" sz="1950" dirty="0"/>
          </a:p>
        </p:txBody>
      </p:sp>
      <p:sp>
        <p:nvSpPr>
          <p:cNvPr id="6" name="Text 3"/>
          <p:cNvSpPr/>
          <p:nvPr/>
        </p:nvSpPr>
        <p:spPr>
          <a:xfrm>
            <a:off x="6501408" y="3657838"/>
            <a:ext cx="3236595"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Let's start with the basics—who are you?</a:t>
            </a:r>
            <a:endParaRPr lang="en-US" sz="1550" dirty="0"/>
          </a:p>
        </p:txBody>
      </p:sp>
      <p:sp>
        <p:nvSpPr>
          <p:cNvPr id="7" name="Shape 4"/>
          <p:cNvSpPr/>
          <p:nvPr/>
        </p:nvSpPr>
        <p:spPr>
          <a:xfrm>
            <a:off x="10157579" y="3007400"/>
            <a:ext cx="3679031" cy="1506736"/>
          </a:xfrm>
          <a:prstGeom prst="roundRect">
            <a:avLst>
              <a:gd name="adj" fmla="val 11855"/>
            </a:avLst>
          </a:prstGeom>
          <a:solidFill>
            <a:srgbClr val="E5F9F2">
              <a:alpha val="95000"/>
            </a:srgbClr>
          </a:solidFill>
          <a:ln w="22860">
            <a:solidFill>
              <a:srgbClr val="B7D5CA"/>
            </a:solidFill>
            <a:prstDash val="solid"/>
          </a:ln>
        </p:spPr>
      </p:sp>
      <p:sp>
        <p:nvSpPr>
          <p:cNvPr id="8" name="Text 5"/>
          <p:cNvSpPr/>
          <p:nvPr/>
        </p:nvSpPr>
        <p:spPr>
          <a:xfrm>
            <a:off x="10378797" y="322861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What You Do</a:t>
            </a:r>
            <a:endParaRPr lang="en-US" sz="1950" dirty="0"/>
          </a:p>
        </p:txBody>
      </p:sp>
      <p:sp>
        <p:nvSpPr>
          <p:cNvPr id="9" name="Text 6"/>
          <p:cNvSpPr/>
          <p:nvPr/>
        </p:nvSpPr>
        <p:spPr>
          <a:xfrm>
            <a:off x="10378797" y="3657838"/>
            <a:ext cx="3236595"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Tell us about your current work and passions</a:t>
            </a:r>
            <a:endParaRPr lang="en-US" sz="1550" dirty="0"/>
          </a:p>
        </p:txBody>
      </p:sp>
      <p:sp>
        <p:nvSpPr>
          <p:cNvPr id="10" name="Shape 7"/>
          <p:cNvSpPr/>
          <p:nvPr/>
        </p:nvSpPr>
        <p:spPr>
          <a:xfrm>
            <a:off x="6280190" y="4712494"/>
            <a:ext cx="7556421" cy="1189196"/>
          </a:xfrm>
          <a:prstGeom prst="roundRect">
            <a:avLst>
              <a:gd name="adj" fmla="val 15021"/>
            </a:avLst>
          </a:prstGeom>
          <a:solidFill>
            <a:srgbClr val="E5F9F2">
              <a:alpha val="95000"/>
            </a:srgbClr>
          </a:solidFill>
          <a:ln w="22860">
            <a:solidFill>
              <a:srgbClr val="B7D5CA"/>
            </a:solidFill>
            <a:prstDash val="solid"/>
          </a:ln>
        </p:spPr>
      </p:sp>
      <p:sp>
        <p:nvSpPr>
          <p:cNvPr id="11" name="Text 8"/>
          <p:cNvSpPr/>
          <p:nvPr/>
        </p:nvSpPr>
        <p:spPr>
          <a:xfrm>
            <a:off x="6501408" y="493371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Your Spark</a:t>
            </a:r>
            <a:endParaRPr lang="en-US" sz="1950" dirty="0"/>
          </a:p>
        </p:txBody>
      </p:sp>
      <p:sp>
        <p:nvSpPr>
          <p:cNvPr id="12" name="Text 9"/>
          <p:cNvSpPr/>
          <p:nvPr/>
        </p:nvSpPr>
        <p:spPr>
          <a:xfrm>
            <a:off x="6501408" y="5362932"/>
            <a:ext cx="7113984" cy="317540"/>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What drew you to this conversation about Kaika AI?</a:t>
            </a:r>
            <a:endParaRPr lang="en-US" sz="1550" dirty="0"/>
          </a:p>
        </p:txBody>
      </p:sp>
      <p:sp>
        <p:nvSpPr>
          <p:cNvPr id="13" name="Text 10"/>
          <p:cNvSpPr/>
          <p:nvPr/>
        </p:nvSpPr>
        <p:spPr>
          <a:xfrm>
            <a:off x="6280190" y="6124932"/>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We'll go around one by one, taking our time to truly hear each person. There's no rush—your story and perspective matter here.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Shape 0"/>
          <p:cNvSpPr/>
          <p:nvPr/>
        </p:nvSpPr>
        <p:spPr>
          <a:xfrm>
            <a:off x="793790" y="3578543"/>
            <a:ext cx="1051917" cy="373142"/>
          </a:xfrm>
          <a:prstGeom prst="roundRect">
            <a:avLst>
              <a:gd name="adj" fmla="val 38297"/>
            </a:avLst>
          </a:prstGeom>
          <a:solidFill>
            <a:srgbClr val="CCFFEF"/>
          </a:solidFill>
          <a:ln/>
        </p:spPr>
      </p:sp>
      <p:sp>
        <p:nvSpPr>
          <p:cNvPr id="4" name="Text 1"/>
          <p:cNvSpPr/>
          <p:nvPr/>
        </p:nvSpPr>
        <p:spPr>
          <a:xfrm>
            <a:off x="912852" y="3638074"/>
            <a:ext cx="813792" cy="254079"/>
          </a:xfrm>
          <a:prstGeom prst="rect">
            <a:avLst/>
          </a:prstGeom>
          <a:noFill/>
          <a:ln/>
        </p:spPr>
        <p:txBody>
          <a:bodyPr wrap="none" lIns="0" tIns="0" rIns="0" bIns="0" rtlCol="0" anchor="t"/>
          <a:lstStyle/>
          <a:p>
            <a:pPr algn="l" indent="0" marL="0">
              <a:lnSpc>
                <a:spcPts val="2000"/>
              </a:lnSpc>
              <a:buNone/>
            </a:pPr>
            <a:r>
              <a:rPr lang="en-US" sz="1250" dirty="0">
                <a:solidFill>
                  <a:srgbClr val="4B4A4A"/>
                </a:solidFill>
                <a:latin typeface="Geist" pitchFamily="34" charset="0"/>
                <a:ea typeface="Geist" pitchFamily="34" charset="-122"/>
                <a:cs typeface="Geist" pitchFamily="34" charset="-120"/>
              </a:rPr>
              <a:t>CHAPTER 1</a:t>
            </a:r>
            <a:endParaRPr lang="en-US" sz="1250" dirty="0"/>
          </a:p>
        </p:txBody>
      </p:sp>
      <p:sp>
        <p:nvSpPr>
          <p:cNvPr id="5" name="Text 2"/>
          <p:cNvSpPr/>
          <p:nvPr/>
        </p:nvSpPr>
        <p:spPr>
          <a:xfrm>
            <a:off x="793790" y="4030980"/>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The Kaika AI Vision</a:t>
            </a:r>
            <a:endParaRPr lang="en-US" sz="3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027867" y="479346"/>
            <a:ext cx="4427339" cy="543639"/>
          </a:xfrm>
          <a:prstGeom prst="rect">
            <a:avLst/>
          </a:prstGeom>
          <a:noFill/>
          <a:ln/>
        </p:spPr>
        <p:txBody>
          <a:bodyPr wrap="none" lIns="0" tIns="0" rIns="0" bIns="0" rtlCol="0" anchor="t"/>
          <a:lstStyle/>
          <a:p>
            <a:pPr algn="l" indent="0" marL="0">
              <a:lnSpc>
                <a:spcPts val="4250"/>
              </a:lnSpc>
              <a:buNone/>
            </a:pPr>
            <a:r>
              <a:rPr lang="en-US" sz="3400" b="1" dirty="0">
                <a:solidFill>
                  <a:srgbClr val="006747"/>
                </a:solidFill>
                <a:latin typeface="Noto Serif SC Bold" pitchFamily="34" charset="0"/>
                <a:ea typeface="Noto Serif SC Bold" pitchFamily="34" charset="-122"/>
                <a:cs typeface="Noto Serif SC Bold" pitchFamily="34" charset="-120"/>
              </a:rPr>
              <a:t>Why Kaika AI Exists</a:t>
            </a:r>
            <a:endParaRPr lang="en-US" sz="3400" dirty="0"/>
          </a:p>
        </p:txBody>
      </p:sp>
      <p:pic>
        <p:nvPicPr>
          <p:cNvPr id="3" name="Image 0" descr="preencoded.png">    </p:cNvPr>
          <p:cNvPicPr>
            <a:picLocks noChangeAspect="1"/>
          </p:cNvPicPr>
          <p:nvPr/>
        </p:nvPicPr>
        <p:blipFill>
          <a:blip r:embed="rId1"/>
          <a:stretch>
            <a:fillRect/>
          </a:stretch>
        </p:blipFill>
        <p:spPr>
          <a:xfrm>
            <a:off x="1027867" y="1479471"/>
            <a:ext cx="6075045" cy="6075045"/>
          </a:xfrm>
          <a:prstGeom prst="rect">
            <a:avLst/>
          </a:prstGeom>
        </p:spPr>
      </p:pic>
      <p:sp>
        <p:nvSpPr>
          <p:cNvPr id="4" name="Text 1"/>
          <p:cNvSpPr/>
          <p:nvPr/>
        </p:nvSpPr>
        <p:spPr>
          <a:xfrm>
            <a:off x="7534870" y="1440299"/>
            <a:ext cx="6075045" cy="1112996"/>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Kaika AI was born from both personal experience and a global observation that many of us share: </a:t>
            </a:r>
            <a:pPr algn="l" indent="0" marL="0">
              <a:lnSpc>
                <a:spcPts val="2150"/>
              </a:lnSpc>
              <a:buNone/>
            </a:pPr>
            <a:r>
              <a:rPr lang="en-US" sz="1350" dirty="0">
                <a:solidFill>
                  <a:srgbClr val="4B4A4A"/>
                </a:solidFill>
                <a:latin typeface="Geist" pitchFamily="34" charset="0"/>
                <a:ea typeface="Geist" pitchFamily="34" charset="-122"/>
                <a:cs typeface="Geist" pitchFamily="34" charset="-120"/>
              </a:rPr>
              <a:t>the mental health tools we have today often focus on treating symptoms, but very few explore the deeper question of </a:t>
            </a:r>
            <a:pPr algn="l" indent="0" marL="0">
              <a:lnSpc>
                <a:spcPts val="2150"/>
              </a:lnSpc>
              <a:buNone/>
            </a:pPr>
            <a:r>
              <a:rPr lang="en-US" sz="1350" i="1" dirty="0">
                <a:solidFill>
                  <a:srgbClr val="4B4A4A"/>
                </a:solidFill>
                <a:highlight>
                  <a:srgbClr val="E5F9F2"/>
                </a:highlight>
                <a:latin typeface="Geist" pitchFamily="34" charset="0"/>
                <a:ea typeface="Geist" pitchFamily="34" charset="-122"/>
                <a:cs typeface="Geist" pitchFamily="34" charset="-120"/>
              </a:rPr>
              <a:t>why</a:t>
            </a:r>
            <a:pPr algn="l" indent="0" marL="0">
              <a:lnSpc>
                <a:spcPts val="2150"/>
              </a:lnSpc>
              <a:buNone/>
            </a:pPr>
            <a:r>
              <a:rPr lang="en-US" sz="1350" dirty="0">
                <a:solidFill>
                  <a:srgbClr val="4B4A4A"/>
                </a:solidFill>
                <a:latin typeface="Geist" pitchFamily="34" charset="0"/>
                <a:ea typeface="Geist" pitchFamily="34" charset="-122"/>
                <a:cs typeface="Geist" pitchFamily="34" charset="-120"/>
              </a:rPr>
              <a:t> someone feels lost, disconnected, or empty.</a:t>
            </a:r>
            <a:endParaRPr lang="en-US" sz="1350" dirty="0"/>
          </a:p>
        </p:txBody>
      </p:sp>
      <p:sp>
        <p:nvSpPr>
          <p:cNvPr id="5" name="Text 2"/>
          <p:cNvSpPr/>
          <p:nvPr/>
        </p:nvSpPr>
        <p:spPr>
          <a:xfrm>
            <a:off x="7534870" y="2709743"/>
            <a:ext cx="6075045" cy="1391245"/>
          </a:xfrm>
          <a:prstGeom prst="rect">
            <a:avLst/>
          </a:prstGeom>
          <a:noFill/>
          <a:ln/>
        </p:spPr>
        <p:txBody>
          <a:bodyPr wrap="squar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We live in a world where people can access therapy apps, meditation guides, and wellness trackers—yet many still struggle with a fundamental sense of purposelessness. The missing piece isn't always clinical treatment; sometimes it's the absence of meaning, the disconnection from what makes life feel worth living.</a:t>
            </a:r>
            <a:endParaRPr lang="en-US" sz="1350" dirty="0"/>
          </a:p>
        </p:txBody>
      </p:sp>
      <p:sp>
        <p:nvSpPr>
          <p:cNvPr id="6" name="Text 3"/>
          <p:cNvSpPr/>
          <p:nvPr/>
        </p:nvSpPr>
        <p:spPr>
          <a:xfrm>
            <a:off x="7534870" y="4257437"/>
            <a:ext cx="6075045" cy="278249"/>
          </a:xfrm>
          <a:prstGeom prst="rect">
            <a:avLst/>
          </a:prstGeom>
          <a:noFill/>
          <a:ln/>
        </p:spPr>
        <p:txBody>
          <a:bodyPr wrap="none" lIns="0" tIns="0" rIns="0" bIns="0" rtlCol="0" anchor="t"/>
          <a:lstStyle/>
          <a:p>
            <a:pPr algn="l" indent="0" marL="0">
              <a:lnSpc>
                <a:spcPts val="2150"/>
              </a:lnSpc>
              <a:buNone/>
            </a:pPr>
            <a:r>
              <a:rPr lang="en-US" sz="1350" dirty="0">
                <a:solidFill>
                  <a:srgbClr val="4B4A4A"/>
                </a:solidFill>
                <a:latin typeface="Geist" pitchFamily="34" charset="0"/>
                <a:ea typeface="Geist" pitchFamily="34" charset="-122"/>
                <a:cs typeface="Geist" pitchFamily="34" charset="-120"/>
              </a:rPr>
              <a:t>That's where Kaika AI begins its work.</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17395"/>
            <a:ext cx="9387364"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Not a Replacement, But a Companion</a:t>
            </a:r>
            <a:endParaRPr lang="en-US" sz="3900" dirty="0"/>
          </a:p>
        </p:txBody>
      </p:sp>
      <p:sp>
        <p:nvSpPr>
          <p:cNvPr id="3" name="Shape 1"/>
          <p:cNvSpPr/>
          <p:nvPr/>
        </p:nvSpPr>
        <p:spPr>
          <a:xfrm>
            <a:off x="793790" y="3034308"/>
            <a:ext cx="6422231" cy="2319576"/>
          </a:xfrm>
          <a:prstGeom prst="roundRect">
            <a:avLst>
              <a:gd name="adj" fmla="val 7701"/>
            </a:avLst>
          </a:prstGeom>
          <a:solidFill>
            <a:srgbClr val="006747"/>
          </a:solidFill>
          <a:ln w="7620">
            <a:solidFill>
              <a:srgbClr val="198060"/>
            </a:solidFill>
            <a:prstDash val="solid"/>
          </a:ln>
        </p:spPr>
      </p:sp>
      <p:sp>
        <p:nvSpPr>
          <p:cNvPr id="4" name="Text 2"/>
          <p:cNvSpPr/>
          <p:nvPr/>
        </p:nvSpPr>
        <p:spPr>
          <a:xfrm>
            <a:off x="999768" y="3240286"/>
            <a:ext cx="2731294"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Noto Serif SC Bold" pitchFamily="34" charset="0"/>
                <a:ea typeface="Noto Serif SC Bold" pitchFamily="34" charset="-122"/>
                <a:cs typeface="Noto Serif SC Bold" pitchFamily="34" charset="-120"/>
              </a:rPr>
              <a:t>What Kaika AI Is NOT</a:t>
            </a:r>
            <a:endParaRPr lang="en-US" sz="1950" dirty="0"/>
          </a:p>
        </p:txBody>
      </p:sp>
      <p:sp>
        <p:nvSpPr>
          <p:cNvPr id="5" name="Text 3"/>
          <p:cNvSpPr/>
          <p:nvPr/>
        </p:nvSpPr>
        <p:spPr>
          <a:xfrm>
            <a:off x="999768" y="3669506"/>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Geist" pitchFamily="34" charset="0"/>
                <a:ea typeface="Geist" pitchFamily="34" charset="-122"/>
                <a:cs typeface="Geist" pitchFamily="34" charset="-120"/>
              </a:rPr>
              <a:t>A replacement for therapists</a:t>
            </a:r>
            <a:endParaRPr lang="en-US" sz="1550" dirty="0"/>
          </a:p>
        </p:txBody>
      </p:sp>
      <p:sp>
        <p:nvSpPr>
          <p:cNvPr id="6" name="Text 4"/>
          <p:cNvSpPr/>
          <p:nvPr/>
        </p:nvSpPr>
        <p:spPr>
          <a:xfrm>
            <a:off x="999768" y="4056459"/>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Geist" pitchFamily="34" charset="0"/>
                <a:ea typeface="Geist" pitchFamily="34" charset="-122"/>
                <a:cs typeface="Geist" pitchFamily="34" charset="-120"/>
              </a:rPr>
              <a:t>A medical diagnosis tool</a:t>
            </a:r>
            <a:endParaRPr lang="en-US" sz="1550" dirty="0"/>
          </a:p>
        </p:txBody>
      </p:sp>
      <p:sp>
        <p:nvSpPr>
          <p:cNvPr id="7" name="Text 5"/>
          <p:cNvSpPr/>
          <p:nvPr/>
        </p:nvSpPr>
        <p:spPr>
          <a:xfrm>
            <a:off x="999768" y="4443413"/>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Geist" pitchFamily="34" charset="0"/>
                <a:ea typeface="Geist" pitchFamily="34" charset="-122"/>
                <a:cs typeface="Geist" pitchFamily="34" charset="-120"/>
              </a:rPr>
              <a:t>A quick-fix solution</a:t>
            </a:r>
            <a:endParaRPr lang="en-US" sz="1550" dirty="0"/>
          </a:p>
        </p:txBody>
      </p:sp>
      <p:sp>
        <p:nvSpPr>
          <p:cNvPr id="8" name="Text 6"/>
          <p:cNvSpPr/>
          <p:nvPr/>
        </p:nvSpPr>
        <p:spPr>
          <a:xfrm>
            <a:off x="999768" y="4830366"/>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Geist" pitchFamily="34" charset="0"/>
                <a:ea typeface="Geist" pitchFamily="34" charset="-122"/>
                <a:cs typeface="Geist" pitchFamily="34" charset="-120"/>
              </a:rPr>
              <a:t>Technology that works alone</a:t>
            </a:r>
            <a:endParaRPr lang="en-US" sz="1550" dirty="0"/>
          </a:p>
        </p:txBody>
      </p:sp>
      <p:sp>
        <p:nvSpPr>
          <p:cNvPr id="9" name="Shape 7"/>
          <p:cNvSpPr/>
          <p:nvPr/>
        </p:nvSpPr>
        <p:spPr>
          <a:xfrm>
            <a:off x="7414379" y="3034308"/>
            <a:ext cx="6422231" cy="2319576"/>
          </a:xfrm>
          <a:prstGeom prst="roundRect">
            <a:avLst>
              <a:gd name="adj" fmla="val 7701"/>
            </a:avLst>
          </a:prstGeom>
          <a:solidFill>
            <a:srgbClr val="006747"/>
          </a:solidFill>
          <a:ln w="7620">
            <a:solidFill>
              <a:srgbClr val="198060"/>
            </a:solidFill>
            <a:prstDash val="solid"/>
          </a:ln>
        </p:spPr>
      </p:sp>
      <p:sp>
        <p:nvSpPr>
          <p:cNvPr id="10" name="Text 8"/>
          <p:cNvSpPr/>
          <p:nvPr/>
        </p:nvSpPr>
        <p:spPr>
          <a:xfrm>
            <a:off x="7620357" y="324028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Noto Serif SC Bold" pitchFamily="34" charset="0"/>
                <a:ea typeface="Noto Serif SC Bold" pitchFamily="34" charset="-122"/>
                <a:cs typeface="Noto Serif SC Bold" pitchFamily="34" charset="-120"/>
              </a:rPr>
              <a:t>What Kaika AI IS</a:t>
            </a:r>
            <a:endParaRPr lang="en-US" sz="1950" dirty="0"/>
          </a:p>
        </p:txBody>
      </p:sp>
      <p:sp>
        <p:nvSpPr>
          <p:cNvPr id="11" name="Text 9"/>
          <p:cNvSpPr/>
          <p:nvPr/>
        </p:nvSpPr>
        <p:spPr>
          <a:xfrm>
            <a:off x="7620357" y="3669506"/>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Geist" pitchFamily="34" charset="0"/>
                <a:ea typeface="Geist" pitchFamily="34" charset="-122"/>
                <a:cs typeface="Geist" pitchFamily="34" charset="-120"/>
              </a:rPr>
              <a:t>A reflective companion</a:t>
            </a:r>
            <a:endParaRPr lang="en-US" sz="1550" dirty="0"/>
          </a:p>
        </p:txBody>
      </p:sp>
      <p:sp>
        <p:nvSpPr>
          <p:cNvPr id="12" name="Text 10"/>
          <p:cNvSpPr/>
          <p:nvPr/>
        </p:nvSpPr>
        <p:spPr>
          <a:xfrm>
            <a:off x="7620357" y="4056459"/>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Geist" pitchFamily="34" charset="0"/>
                <a:ea typeface="Geist" pitchFamily="34" charset="-122"/>
                <a:cs typeface="Geist" pitchFamily="34" charset="-120"/>
              </a:rPr>
              <a:t>A guide for deeper questions</a:t>
            </a:r>
            <a:endParaRPr lang="en-US" sz="1550" dirty="0"/>
          </a:p>
        </p:txBody>
      </p:sp>
      <p:sp>
        <p:nvSpPr>
          <p:cNvPr id="13" name="Text 11"/>
          <p:cNvSpPr/>
          <p:nvPr/>
        </p:nvSpPr>
        <p:spPr>
          <a:xfrm>
            <a:off x="7620357" y="4443413"/>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Geist" pitchFamily="34" charset="0"/>
                <a:ea typeface="Geist" pitchFamily="34" charset="-122"/>
                <a:cs typeface="Geist" pitchFamily="34" charset="-120"/>
              </a:rPr>
              <a:t>A bridge to meaning</a:t>
            </a:r>
            <a:endParaRPr lang="en-US" sz="1550" dirty="0"/>
          </a:p>
        </p:txBody>
      </p:sp>
      <p:sp>
        <p:nvSpPr>
          <p:cNvPr id="14" name="Text 12"/>
          <p:cNvSpPr/>
          <p:nvPr/>
        </p:nvSpPr>
        <p:spPr>
          <a:xfrm>
            <a:off x="7620357" y="4830366"/>
            <a:ext cx="601027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Geist" pitchFamily="34" charset="0"/>
                <a:ea typeface="Geist" pitchFamily="34" charset="-122"/>
                <a:cs typeface="Geist" pitchFamily="34" charset="-120"/>
              </a:rPr>
              <a:t>Human-centered technology</a:t>
            </a:r>
            <a:endParaRPr lang="en-US" sz="1550" dirty="0"/>
          </a:p>
        </p:txBody>
      </p:sp>
      <p:sp>
        <p:nvSpPr>
          <p:cNvPr id="15" name="Text 13"/>
          <p:cNvSpPr/>
          <p:nvPr/>
        </p:nvSpPr>
        <p:spPr>
          <a:xfrm>
            <a:off x="793790" y="557712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Kaika AI acts as a space for reflection—helping people slow down, ask themselves profound questions, and reconnect with what gives their life meaning. It's designed to complement professional support, never to replace the irreplaceable human connection that therapists provide.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0214" y="522684"/>
            <a:ext cx="8065294" cy="593884"/>
          </a:xfrm>
          <a:prstGeom prst="rect">
            <a:avLst/>
          </a:prstGeom>
          <a:noFill/>
          <a:ln/>
        </p:spPr>
        <p:txBody>
          <a:bodyPr wrap="none" lIns="0" tIns="0" rIns="0" bIns="0" rtlCol="0" anchor="t"/>
          <a:lstStyle/>
          <a:p>
            <a:pPr algn="l" indent="0" marL="0">
              <a:lnSpc>
                <a:spcPts val="4650"/>
              </a:lnSpc>
              <a:buNone/>
            </a:pPr>
            <a:r>
              <a:rPr lang="en-US" sz="3700" b="1" dirty="0">
                <a:solidFill>
                  <a:srgbClr val="006747"/>
                </a:solidFill>
                <a:latin typeface="Noto Serif SC Bold" pitchFamily="34" charset="0"/>
                <a:ea typeface="Noto Serif SC Bold" pitchFamily="34" charset="-122"/>
                <a:cs typeface="Noto Serif SC Bold" pitchFamily="34" charset="-120"/>
              </a:rPr>
              <a:t>The Philosophy: Ikigai as Healing</a:t>
            </a:r>
            <a:endParaRPr lang="en-US" sz="3700" dirty="0"/>
          </a:p>
        </p:txBody>
      </p:sp>
      <p:sp>
        <p:nvSpPr>
          <p:cNvPr id="3" name="Text 1"/>
          <p:cNvSpPr/>
          <p:nvPr/>
        </p:nvSpPr>
        <p:spPr>
          <a:xfrm>
            <a:off x="760214" y="1496616"/>
            <a:ext cx="13109972" cy="607933"/>
          </a:xfrm>
          <a:prstGeom prst="rect">
            <a:avLst/>
          </a:prstGeom>
          <a:noFill/>
          <a:ln/>
        </p:spPr>
        <p:txBody>
          <a:bodyPr wrap="square" lIns="0" tIns="0" rIns="0" bIns="0" rtlCol="0" anchor="t"/>
          <a:lstStyle/>
          <a:p>
            <a:pPr algn="l" indent="0" marL="0">
              <a:lnSpc>
                <a:spcPts val="2350"/>
              </a:lnSpc>
              <a:buNone/>
            </a:pPr>
            <a:r>
              <a:rPr lang="en-US" sz="1450" dirty="0">
                <a:solidFill>
                  <a:srgbClr val="4B4A4A"/>
                </a:solidFill>
                <a:latin typeface="Geist" pitchFamily="34" charset="0"/>
                <a:ea typeface="Geist" pitchFamily="34" charset="-122"/>
                <a:cs typeface="Geist" pitchFamily="34" charset="-120"/>
              </a:rPr>
              <a:t>The name "Kaika" draws inspiration from Japanese concepts of blossoming and transformation, while our foundation rests on </a:t>
            </a:r>
            <a:pPr algn="l" indent="0" marL="0">
              <a:lnSpc>
                <a:spcPts val="2350"/>
              </a:lnSpc>
              <a:buNone/>
            </a:pPr>
            <a:r>
              <a:rPr lang="en-US" sz="1450" b="1" dirty="0">
                <a:solidFill>
                  <a:srgbClr val="4B4A4A"/>
                </a:solidFill>
                <a:latin typeface="Geist" pitchFamily="34" charset="0"/>
                <a:ea typeface="Geist" pitchFamily="34" charset="-122"/>
                <a:cs typeface="Geist" pitchFamily="34" charset="-120"/>
              </a:rPr>
              <a:t>Ikigai</a:t>
            </a:r>
            <a:pPr algn="l" indent="0" marL="0">
              <a:lnSpc>
                <a:spcPts val="2350"/>
              </a:lnSpc>
              <a:buNone/>
            </a:pPr>
            <a:r>
              <a:rPr lang="en-US" sz="1450" dirty="0">
                <a:solidFill>
                  <a:srgbClr val="4B4A4A"/>
                </a:solidFill>
                <a:latin typeface="Geist" pitchFamily="34" charset="0"/>
                <a:ea typeface="Geist" pitchFamily="34" charset="-122"/>
                <a:cs typeface="Geist" pitchFamily="34" charset="-120"/>
              </a:rPr>
              <a:t>—the profound idea that finding your reason for being is essential to wellbeing.</a:t>
            </a:r>
            <a:endParaRPr lang="en-US" sz="1450" dirty="0"/>
          </a:p>
        </p:txBody>
      </p:sp>
      <p:sp>
        <p:nvSpPr>
          <p:cNvPr id="4" name="Text 2"/>
          <p:cNvSpPr/>
          <p:nvPr/>
        </p:nvSpPr>
        <p:spPr>
          <a:xfrm>
            <a:off x="2360057" y="3036689"/>
            <a:ext cx="2375892" cy="297061"/>
          </a:xfrm>
          <a:prstGeom prst="rect">
            <a:avLst/>
          </a:prstGeom>
          <a:noFill/>
          <a:ln/>
        </p:spPr>
        <p:txBody>
          <a:bodyPr wrap="none" lIns="0" tIns="0" rIns="0" bIns="0" rtlCol="0" anchor="t"/>
          <a:lstStyle/>
          <a:p>
            <a:pPr algn="r" indent="0" marL="0">
              <a:lnSpc>
                <a:spcPts val="2300"/>
              </a:lnSpc>
              <a:buNone/>
            </a:pPr>
            <a:r>
              <a:rPr lang="en-US" sz="1850" b="1" dirty="0">
                <a:solidFill>
                  <a:srgbClr val="4B4A4A"/>
                </a:solidFill>
                <a:latin typeface="Noto Serif SC Bold" pitchFamily="34" charset="0"/>
                <a:ea typeface="Noto Serif SC Bold" pitchFamily="34" charset="-122"/>
                <a:cs typeface="Noto Serif SC Bold" pitchFamily="34" charset="-120"/>
              </a:rPr>
              <a:t>What You Love</a:t>
            </a:r>
            <a:endParaRPr lang="en-US" sz="1850" dirty="0"/>
          </a:p>
        </p:txBody>
      </p:sp>
      <p:sp>
        <p:nvSpPr>
          <p:cNvPr id="5" name="Text 3"/>
          <p:cNvSpPr/>
          <p:nvPr/>
        </p:nvSpPr>
        <p:spPr>
          <a:xfrm>
            <a:off x="760214" y="3447693"/>
            <a:ext cx="3975735" cy="303967"/>
          </a:xfrm>
          <a:prstGeom prst="rect">
            <a:avLst/>
          </a:prstGeom>
          <a:noFill/>
          <a:ln/>
        </p:spPr>
        <p:txBody>
          <a:bodyPr wrap="none" lIns="0" tIns="0" rIns="0" bIns="0" rtlCol="0" anchor="t"/>
          <a:lstStyle/>
          <a:p>
            <a:pPr algn="r" indent="0" marL="0">
              <a:lnSpc>
                <a:spcPts val="2350"/>
              </a:lnSpc>
              <a:buNone/>
            </a:pPr>
            <a:r>
              <a:rPr lang="en-US" sz="1450" dirty="0">
                <a:solidFill>
                  <a:srgbClr val="4B4A4A"/>
                </a:solidFill>
                <a:latin typeface="Geist" pitchFamily="34" charset="0"/>
                <a:ea typeface="Geist" pitchFamily="34" charset="-122"/>
                <a:cs typeface="Geist" pitchFamily="34" charset="-120"/>
              </a:rPr>
              <a:t>Passion and joy in daily life</a:t>
            </a:r>
            <a:endParaRPr lang="en-US" sz="1450" dirty="0"/>
          </a:p>
        </p:txBody>
      </p:sp>
      <p:pic>
        <p:nvPicPr>
          <p:cNvPr id="6" name="Image 0" descr="preencoded.png">    </p:cNvPr>
          <p:cNvPicPr>
            <a:picLocks noChangeAspect="1"/>
          </p:cNvPicPr>
          <p:nvPr/>
        </p:nvPicPr>
        <p:blipFill>
          <a:blip r:embed="rId1"/>
          <a:stretch>
            <a:fillRect/>
          </a:stretch>
        </p:blipFill>
        <p:spPr>
          <a:xfrm>
            <a:off x="5020985" y="2318385"/>
            <a:ext cx="4588431" cy="4588431"/>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7362" y="3334762"/>
            <a:ext cx="284321" cy="284321"/>
          </a:xfrm>
          <a:prstGeom prst="rect">
            <a:avLst/>
          </a:prstGeom>
        </p:spPr>
      </p:pic>
      <p:sp>
        <p:nvSpPr>
          <p:cNvPr id="8" name="Text 4"/>
          <p:cNvSpPr/>
          <p:nvPr/>
        </p:nvSpPr>
        <p:spPr>
          <a:xfrm>
            <a:off x="9894451" y="3036689"/>
            <a:ext cx="2472928" cy="297061"/>
          </a:xfrm>
          <a:prstGeom prst="rect">
            <a:avLst/>
          </a:prstGeom>
          <a:noFill/>
          <a:ln/>
        </p:spPr>
        <p:txBody>
          <a:bodyPr wrap="none" lIns="0" tIns="0" rIns="0" bIns="0" rtlCol="0" anchor="t"/>
          <a:lstStyle/>
          <a:p>
            <a:pPr algn="l" indent="0" marL="0">
              <a:lnSpc>
                <a:spcPts val="2300"/>
              </a:lnSpc>
              <a:buNone/>
            </a:pPr>
            <a:r>
              <a:rPr lang="en-US" sz="1850" b="1" dirty="0">
                <a:solidFill>
                  <a:srgbClr val="4B4A4A"/>
                </a:solidFill>
                <a:latin typeface="Noto Serif SC Bold" pitchFamily="34" charset="0"/>
                <a:ea typeface="Noto Serif SC Bold" pitchFamily="34" charset="-122"/>
                <a:cs typeface="Noto Serif SC Bold" pitchFamily="34" charset="-120"/>
              </a:rPr>
              <a:t>What You're Good At</a:t>
            </a:r>
            <a:endParaRPr lang="en-US" sz="1850" dirty="0"/>
          </a:p>
        </p:txBody>
      </p:sp>
      <p:sp>
        <p:nvSpPr>
          <p:cNvPr id="9" name="Text 5"/>
          <p:cNvSpPr/>
          <p:nvPr/>
        </p:nvSpPr>
        <p:spPr>
          <a:xfrm>
            <a:off x="9894451" y="3447693"/>
            <a:ext cx="3975735" cy="303967"/>
          </a:xfrm>
          <a:prstGeom prst="rect">
            <a:avLst/>
          </a:prstGeom>
          <a:noFill/>
          <a:ln/>
        </p:spPr>
        <p:txBody>
          <a:bodyPr wrap="none" lIns="0" tIns="0" rIns="0" bIns="0" rtlCol="0" anchor="t"/>
          <a:lstStyle/>
          <a:p>
            <a:pPr algn="l" indent="0" marL="0">
              <a:lnSpc>
                <a:spcPts val="2350"/>
              </a:lnSpc>
              <a:buNone/>
            </a:pPr>
            <a:r>
              <a:rPr lang="en-US" sz="1450" dirty="0">
                <a:solidFill>
                  <a:srgbClr val="4B4A4A"/>
                </a:solidFill>
                <a:latin typeface="Geist" pitchFamily="34" charset="0"/>
                <a:ea typeface="Geist" pitchFamily="34" charset="-122"/>
                <a:cs typeface="Geist" pitchFamily="34" charset="-120"/>
              </a:rPr>
              <a:t>Skills and natural talents</a:t>
            </a:r>
            <a:endParaRPr lang="en-US" sz="1450" dirty="0"/>
          </a:p>
        </p:txBody>
      </p:sp>
      <p:pic>
        <p:nvPicPr>
          <p:cNvPr id="10" name="Image 2" descr="preencoded.png">    </p:cNvPr>
          <p:cNvPicPr>
            <a:picLocks noChangeAspect="1"/>
          </p:cNvPicPr>
          <p:nvPr/>
        </p:nvPicPr>
        <p:blipFill>
          <a:blip r:embed="rId4"/>
          <a:stretch>
            <a:fillRect/>
          </a:stretch>
        </p:blipFill>
        <p:spPr>
          <a:xfrm>
            <a:off x="5020985" y="2318385"/>
            <a:ext cx="4588431" cy="4588431"/>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08479" y="3334762"/>
            <a:ext cx="284321" cy="284321"/>
          </a:xfrm>
          <a:prstGeom prst="rect">
            <a:avLst/>
          </a:prstGeom>
        </p:spPr>
      </p:pic>
      <p:sp>
        <p:nvSpPr>
          <p:cNvPr id="12" name="Text 6"/>
          <p:cNvSpPr/>
          <p:nvPr/>
        </p:nvSpPr>
        <p:spPr>
          <a:xfrm>
            <a:off x="9894451" y="5473422"/>
            <a:ext cx="2693432" cy="297061"/>
          </a:xfrm>
          <a:prstGeom prst="rect">
            <a:avLst/>
          </a:prstGeom>
          <a:noFill/>
          <a:ln/>
        </p:spPr>
        <p:txBody>
          <a:bodyPr wrap="none" lIns="0" tIns="0" rIns="0" bIns="0" rtlCol="0" anchor="t"/>
          <a:lstStyle/>
          <a:p>
            <a:pPr algn="l" indent="0" marL="0">
              <a:lnSpc>
                <a:spcPts val="2300"/>
              </a:lnSpc>
              <a:buNone/>
            </a:pPr>
            <a:r>
              <a:rPr lang="en-US" sz="1850" b="1" dirty="0">
                <a:solidFill>
                  <a:srgbClr val="4B4A4A"/>
                </a:solidFill>
                <a:latin typeface="Noto Serif SC Bold" pitchFamily="34" charset="0"/>
                <a:ea typeface="Noto Serif SC Bold" pitchFamily="34" charset="-122"/>
                <a:cs typeface="Noto Serif SC Bold" pitchFamily="34" charset="-120"/>
              </a:rPr>
              <a:t>What the World Needs</a:t>
            </a:r>
            <a:endParaRPr lang="en-US" sz="1850" dirty="0"/>
          </a:p>
        </p:txBody>
      </p:sp>
      <p:sp>
        <p:nvSpPr>
          <p:cNvPr id="13" name="Text 7"/>
          <p:cNvSpPr/>
          <p:nvPr/>
        </p:nvSpPr>
        <p:spPr>
          <a:xfrm>
            <a:off x="9894451" y="5884426"/>
            <a:ext cx="3975735" cy="303967"/>
          </a:xfrm>
          <a:prstGeom prst="rect">
            <a:avLst/>
          </a:prstGeom>
          <a:noFill/>
          <a:ln/>
        </p:spPr>
        <p:txBody>
          <a:bodyPr wrap="none" lIns="0" tIns="0" rIns="0" bIns="0" rtlCol="0" anchor="t"/>
          <a:lstStyle/>
          <a:p>
            <a:pPr algn="l" indent="0" marL="0">
              <a:lnSpc>
                <a:spcPts val="2350"/>
              </a:lnSpc>
              <a:buNone/>
            </a:pPr>
            <a:r>
              <a:rPr lang="en-US" sz="1450" dirty="0">
                <a:solidFill>
                  <a:srgbClr val="4B4A4A"/>
                </a:solidFill>
                <a:latin typeface="Geist" pitchFamily="34" charset="0"/>
                <a:ea typeface="Geist" pitchFamily="34" charset="-122"/>
                <a:cs typeface="Geist" pitchFamily="34" charset="-120"/>
              </a:rPr>
              <a:t>Contribution and impact</a:t>
            </a:r>
            <a:endParaRPr lang="en-US" sz="1450" dirty="0"/>
          </a:p>
        </p:txBody>
      </p:sp>
      <p:pic>
        <p:nvPicPr>
          <p:cNvPr id="14" name="Image 4" descr="preencoded.png">    </p:cNvPr>
          <p:cNvPicPr>
            <a:picLocks noChangeAspect="1"/>
          </p:cNvPicPr>
          <p:nvPr/>
        </p:nvPicPr>
        <p:blipFill>
          <a:blip r:embed="rId7"/>
          <a:stretch>
            <a:fillRect/>
          </a:stretch>
        </p:blipFill>
        <p:spPr>
          <a:xfrm>
            <a:off x="5020985" y="2318385"/>
            <a:ext cx="4588431" cy="4588431"/>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08479" y="5605879"/>
            <a:ext cx="284321" cy="284321"/>
          </a:xfrm>
          <a:prstGeom prst="rect">
            <a:avLst/>
          </a:prstGeom>
        </p:spPr>
      </p:pic>
      <p:sp>
        <p:nvSpPr>
          <p:cNvPr id="16" name="Text 8"/>
          <p:cNvSpPr/>
          <p:nvPr/>
        </p:nvSpPr>
        <p:spPr>
          <a:xfrm>
            <a:off x="1620679" y="5473422"/>
            <a:ext cx="3115270" cy="297061"/>
          </a:xfrm>
          <a:prstGeom prst="rect">
            <a:avLst/>
          </a:prstGeom>
          <a:noFill/>
          <a:ln/>
        </p:spPr>
        <p:txBody>
          <a:bodyPr wrap="none" lIns="0" tIns="0" rIns="0" bIns="0" rtlCol="0" anchor="t"/>
          <a:lstStyle/>
          <a:p>
            <a:pPr algn="r" indent="0" marL="0">
              <a:lnSpc>
                <a:spcPts val="2300"/>
              </a:lnSpc>
              <a:buNone/>
            </a:pPr>
            <a:r>
              <a:rPr lang="en-US" sz="1850" b="1" dirty="0">
                <a:solidFill>
                  <a:srgbClr val="4B4A4A"/>
                </a:solidFill>
                <a:latin typeface="Noto Serif SC Bold" pitchFamily="34" charset="0"/>
                <a:ea typeface="Noto Serif SC Bold" pitchFamily="34" charset="-122"/>
                <a:cs typeface="Noto Serif SC Bold" pitchFamily="34" charset="-120"/>
              </a:rPr>
              <a:t>What You Can Be Paid For</a:t>
            </a:r>
            <a:endParaRPr lang="en-US" sz="1850" dirty="0"/>
          </a:p>
        </p:txBody>
      </p:sp>
      <p:sp>
        <p:nvSpPr>
          <p:cNvPr id="17" name="Text 9"/>
          <p:cNvSpPr/>
          <p:nvPr/>
        </p:nvSpPr>
        <p:spPr>
          <a:xfrm>
            <a:off x="760214" y="5884426"/>
            <a:ext cx="3975735" cy="303967"/>
          </a:xfrm>
          <a:prstGeom prst="rect">
            <a:avLst/>
          </a:prstGeom>
          <a:noFill/>
          <a:ln/>
        </p:spPr>
        <p:txBody>
          <a:bodyPr wrap="none" lIns="0" tIns="0" rIns="0" bIns="0" rtlCol="0" anchor="t"/>
          <a:lstStyle/>
          <a:p>
            <a:pPr algn="r" indent="0" marL="0">
              <a:lnSpc>
                <a:spcPts val="2350"/>
              </a:lnSpc>
              <a:buNone/>
            </a:pPr>
            <a:r>
              <a:rPr lang="en-US" sz="1450" dirty="0">
                <a:solidFill>
                  <a:srgbClr val="4B4A4A"/>
                </a:solidFill>
                <a:latin typeface="Geist" pitchFamily="34" charset="0"/>
                <a:ea typeface="Geist" pitchFamily="34" charset="-122"/>
                <a:cs typeface="Geist" pitchFamily="34" charset="-120"/>
              </a:rPr>
              <a:t>Sustainable livelihood</a:t>
            </a:r>
            <a:endParaRPr lang="en-US" sz="1450" dirty="0"/>
          </a:p>
        </p:txBody>
      </p:sp>
      <p:pic>
        <p:nvPicPr>
          <p:cNvPr id="18" name="Image 6" descr="preencoded.png">    </p:cNvPr>
          <p:cNvPicPr>
            <a:picLocks noChangeAspect="1"/>
          </p:cNvPicPr>
          <p:nvPr/>
        </p:nvPicPr>
        <p:blipFill>
          <a:blip r:embed="rId10"/>
          <a:stretch>
            <a:fillRect/>
          </a:stretch>
        </p:blipFill>
        <p:spPr>
          <a:xfrm>
            <a:off x="5020985" y="2318385"/>
            <a:ext cx="4588431" cy="4588431"/>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37362" y="5605879"/>
            <a:ext cx="284321" cy="284321"/>
          </a:xfrm>
          <a:prstGeom prst="rect">
            <a:avLst/>
          </a:prstGeom>
        </p:spPr>
      </p:pic>
      <p:sp>
        <p:nvSpPr>
          <p:cNvPr id="20" name="Text 10"/>
          <p:cNvSpPr/>
          <p:nvPr/>
        </p:nvSpPr>
        <p:spPr>
          <a:xfrm>
            <a:off x="760214" y="7120652"/>
            <a:ext cx="13109972" cy="607933"/>
          </a:xfrm>
          <a:prstGeom prst="rect">
            <a:avLst/>
          </a:prstGeom>
          <a:noFill/>
          <a:ln/>
        </p:spPr>
        <p:txBody>
          <a:bodyPr wrap="square" lIns="0" tIns="0" rIns="0" bIns="0" rtlCol="0" anchor="t"/>
          <a:lstStyle/>
          <a:p>
            <a:pPr algn="l" indent="0" marL="0">
              <a:lnSpc>
                <a:spcPts val="2350"/>
              </a:lnSpc>
              <a:buNone/>
            </a:pPr>
            <a:r>
              <a:rPr lang="en-US" sz="1450" dirty="0">
                <a:solidFill>
                  <a:srgbClr val="4B4A4A"/>
                </a:solidFill>
                <a:latin typeface="Geist" pitchFamily="34" charset="0"/>
                <a:ea typeface="Geist" pitchFamily="34" charset="-122"/>
                <a:cs typeface="Geist" pitchFamily="34" charset="-120"/>
              </a:rPr>
              <a:t>Kaika AI treats purpose not as a luxury, but as an essential component of healing. When people reconnect with their "why," they often find renewed strength to face their challenges.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680567" y="430054"/>
            <a:ext cx="5995630" cy="487085"/>
          </a:xfrm>
          <a:prstGeom prst="rect">
            <a:avLst/>
          </a:prstGeom>
          <a:noFill/>
          <a:ln/>
        </p:spPr>
        <p:txBody>
          <a:bodyPr wrap="none" lIns="0" tIns="0" rIns="0" bIns="0" rtlCol="0" anchor="t"/>
          <a:lstStyle/>
          <a:p>
            <a:pPr algn="l" indent="0" marL="0">
              <a:lnSpc>
                <a:spcPts val="3800"/>
              </a:lnSpc>
              <a:buNone/>
            </a:pPr>
            <a:r>
              <a:rPr lang="en-US" sz="3050" b="1" dirty="0">
                <a:solidFill>
                  <a:srgbClr val="006747"/>
                </a:solidFill>
                <a:latin typeface="Noto Serif SC Bold" pitchFamily="34" charset="0"/>
                <a:ea typeface="Noto Serif SC Bold" pitchFamily="34" charset="-122"/>
                <a:cs typeface="Noto Serif SC Bold" pitchFamily="34" charset="-120"/>
              </a:rPr>
              <a:t>Technology Serving Humanity</a:t>
            </a:r>
            <a:endParaRPr lang="en-US" sz="3050" dirty="0"/>
          </a:p>
        </p:txBody>
      </p:sp>
      <p:sp>
        <p:nvSpPr>
          <p:cNvPr id="3" name="Text 1"/>
          <p:cNvSpPr/>
          <p:nvPr/>
        </p:nvSpPr>
        <p:spPr>
          <a:xfrm>
            <a:off x="1914406" y="1404223"/>
            <a:ext cx="11035427" cy="249317"/>
          </a:xfrm>
          <a:prstGeom prst="rect">
            <a:avLst/>
          </a:prstGeom>
          <a:noFill/>
          <a:ln/>
        </p:spPr>
        <p:txBody>
          <a:bodyPr wrap="non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"This is about technology serving humanity—not the other way around."</a:t>
            </a:r>
            <a:endParaRPr lang="en-US" sz="1200" dirty="0"/>
          </a:p>
        </p:txBody>
      </p:sp>
      <p:sp>
        <p:nvSpPr>
          <p:cNvPr id="4" name="Shape 2"/>
          <p:cNvSpPr/>
          <p:nvPr/>
        </p:nvSpPr>
        <p:spPr>
          <a:xfrm>
            <a:off x="1680567" y="1228844"/>
            <a:ext cx="22860" cy="600075"/>
          </a:xfrm>
          <a:prstGeom prst="rect">
            <a:avLst/>
          </a:prstGeom>
          <a:solidFill>
            <a:srgbClr val="006747"/>
          </a:solidFill>
          <a:ln/>
        </p:spPr>
      </p:sp>
      <p:sp>
        <p:nvSpPr>
          <p:cNvPr id="5" name="Text 3"/>
          <p:cNvSpPr/>
          <p:nvPr/>
        </p:nvSpPr>
        <p:spPr>
          <a:xfrm>
            <a:off x="1680567" y="2144554"/>
            <a:ext cx="5444490" cy="997268"/>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The long-term vision for Kaika AI involves artificial intelligence, but not in the way most tech companies approach it. We envision AI that learns ethically from users, always supervised by trained therapists, continuously evaluated for safety and efficacy, and built with human dignity at its core.</a:t>
            </a:r>
            <a:endParaRPr lang="en-US" sz="1200" dirty="0"/>
          </a:p>
        </p:txBody>
      </p:sp>
      <p:sp>
        <p:nvSpPr>
          <p:cNvPr id="6" name="Text 4"/>
          <p:cNvSpPr/>
          <p:nvPr/>
        </p:nvSpPr>
        <p:spPr>
          <a:xfrm>
            <a:off x="1680567" y="3282077"/>
            <a:ext cx="5444490" cy="498634"/>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Every decision we make asks: </a:t>
            </a:r>
            <a:pPr algn="l" indent="0" marL="0">
              <a:lnSpc>
                <a:spcPts val="1950"/>
              </a:lnSpc>
              <a:buNone/>
            </a:pPr>
            <a:r>
              <a:rPr lang="en-US" sz="1200" b="1" dirty="0">
                <a:solidFill>
                  <a:srgbClr val="006747"/>
                </a:solidFill>
                <a:latin typeface="Geist" pitchFamily="34" charset="0"/>
                <a:ea typeface="Geist" pitchFamily="34" charset="-122"/>
                <a:cs typeface="Geist" pitchFamily="34" charset="-120"/>
              </a:rPr>
              <a:t>Does this serve the human being using it?</a:t>
            </a:r>
            <a:pPr algn="l" indent="0" marL="0">
              <a:lnSpc>
                <a:spcPts val="1950"/>
              </a:lnSpc>
              <a:buNone/>
            </a:pPr>
            <a:r>
              <a:rPr lang="en-US" sz="1200" dirty="0">
                <a:solidFill>
                  <a:srgbClr val="4B4A4A"/>
                </a:solidFill>
                <a:latin typeface="Geist" pitchFamily="34" charset="0"/>
                <a:ea typeface="Geist" pitchFamily="34" charset="-122"/>
                <a:cs typeface="Geist" pitchFamily="34" charset="-120"/>
              </a:rPr>
              <a:t> Does this respect their vulnerability? Does this honor their journey?</a:t>
            </a:r>
            <a:endParaRPr lang="en-US" sz="1200" dirty="0"/>
          </a:p>
        </p:txBody>
      </p:sp>
      <p:pic>
        <p:nvPicPr>
          <p:cNvPr id="7" name="Image 0" descr="preencoded.png">    </p:cNvPr>
          <p:cNvPicPr>
            <a:picLocks noChangeAspect="1"/>
          </p:cNvPicPr>
          <p:nvPr/>
        </p:nvPicPr>
        <p:blipFill>
          <a:blip r:embed="rId1"/>
          <a:stretch>
            <a:fillRect/>
          </a:stretch>
        </p:blipFill>
        <p:spPr>
          <a:xfrm>
            <a:off x="7512963" y="2179677"/>
            <a:ext cx="5444490" cy="54444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Shape 0"/>
          <p:cNvSpPr/>
          <p:nvPr/>
        </p:nvSpPr>
        <p:spPr>
          <a:xfrm>
            <a:off x="8869680" y="0"/>
            <a:ext cx="5760720" cy="8229600"/>
          </a:xfrm>
          <a:prstGeom prst="rect">
            <a:avLst/>
          </a:prstGeom>
          <a:solidFill>
            <a:srgbClr val="DFDFE0"/>
          </a:solidFill>
          <a:ln/>
        </p:spPr>
      </p:sp>
      <p:pic>
        <p:nvPicPr>
          <p:cNvPr id="4" name="Image 1" descr="preencoded.png">    </p:cNvPr>
          <p:cNvPicPr>
            <a:picLocks noChangeAspect="1"/>
          </p:cNvPicPr>
          <p:nvPr/>
        </p:nvPicPr>
        <p:blipFill>
          <a:blip r:embed="rId2"/>
          <a:stretch>
            <a:fillRect/>
          </a:stretch>
        </p:blipFill>
        <p:spPr>
          <a:xfrm>
            <a:off x="8869680" y="0"/>
            <a:ext cx="5760720" cy="8229600"/>
          </a:xfrm>
          <a:prstGeom prst="rect">
            <a:avLst/>
          </a:prstGeom>
        </p:spPr>
      </p:pic>
      <p:sp>
        <p:nvSpPr>
          <p:cNvPr id="5" name="Shape 1"/>
          <p:cNvSpPr/>
          <p:nvPr/>
        </p:nvSpPr>
        <p:spPr>
          <a:xfrm>
            <a:off x="793790" y="3578543"/>
            <a:ext cx="1089184" cy="373142"/>
          </a:xfrm>
          <a:prstGeom prst="roundRect">
            <a:avLst>
              <a:gd name="adj" fmla="val 38297"/>
            </a:avLst>
          </a:prstGeom>
          <a:solidFill>
            <a:srgbClr val="CCFFEF"/>
          </a:solidFill>
          <a:ln/>
        </p:spPr>
      </p:sp>
      <p:sp>
        <p:nvSpPr>
          <p:cNvPr id="6" name="Text 2"/>
          <p:cNvSpPr/>
          <p:nvPr/>
        </p:nvSpPr>
        <p:spPr>
          <a:xfrm>
            <a:off x="912852" y="3638074"/>
            <a:ext cx="851059" cy="254079"/>
          </a:xfrm>
          <a:prstGeom prst="rect">
            <a:avLst/>
          </a:prstGeom>
          <a:noFill/>
          <a:ln/>
        </p:spPr>
        <p:txBody>
          <a:bodyPr wrap="none" lIns="0" tIns="0" rIns="0" bIns="0" rtlCol="0" anchor="t"/>
          <a:lstStyle/>
          <a:p>
            <a:pPr algn="l" indent="0" marL="0">
              <a:lnSpc>
                <a:spcPts val="2000"/>
              </a:lnSpc>
              <a:buNone/>
            </a:pPr>
            <a:r>
              <a:rPr lang="en-US" sz="1250" dirty="0">
                <a:solidFill>
                  <a:srgbClr val="4B4A4A"/>
                </a:solidFill>
                <a:latin typeface="Geist" pitchFamily="34" charset="0"/>
                <a:ea typeface="Geist" pitchFamily="34" charset="-122"/>
                <a:cs typeface="Geist" pitchFamily="34" charset="-120"/>
              </a:rPr>
              <a:t>CHAPTER 2</a:t>
            </a:r>
            <a:endParaRPr lang="en-US" sz="1250" dirty="0"/>
          </a:p>
        </p:txBody>
      </p:sp>
      <p:sp>
        <p:nvSpPr>
          <p:cNvPr id="7" name="Text 3"/>
          <p:cNvSpPr/>
          <p:nvPr/>
        </p:nvSpPr>
        <p:spPr>
          <a:xfrm>
            <a:off x="793790" y="4030980"/>
            <a:ext cx="5236250"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Where We Are Today</a:t>
            </a:r>
            <a:endParaRPr lang="en-US" sz="3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2026-01-19T09:01:45Z</dcterms:created>
  <dcterms:modified xsi:type="dcterms:W3CDTF">2026-01-19T09:01:45Z</dcterms:modified>
</cp:coreProperties>
</file>